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  <p:sldMasterId id="2147483785" r:id="rId2"/>
  </p:sldMasterIdLst>
  <p:notesMasterIdLst>
    <p:notesMasterId r:id="rId66"/>
  </p:notesMasterIdLst>
  <p:sldIdLst>
    <p:sldId id="500" r:id="rId3"/>
    <p:sldId id="512" r:id="rId4"/>
    <p:sldId id="495" r:id="rId5"/>
    <p:sldId id="511" r:id="rId6"/>
    <p:sldId id="502" r:id="rId7"/>
    <p:sldId id="513" r:id="rId8"/>
    <p:sldId id="272" r:id="rId9"/>
    <p:sldId id="514" r:id="rId10"/>
    <p:sldId id="515" r:id="rId11"/>
    <p:sldId id="516" r:id="rId12"/>
    <p:sldId id="569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56" r:id="rId22"/>
    <p:sldId id="525" r:id="rId23"/>
    <p:sldId id="527" r:id="rId24"/>
    <p:sldId id="528" r:id="rId25"/>
    <p:sldId id="526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7" r:id="rId35"/>
    <p:sldId id="538" r:id="rId36"/>
    <p:sldId id="539" r:id="rId37"/>
    <p:sldId id="540" r:id="rId38"/>
    <p:sldId id="541" r:id="rId39"/>
    <p:sldId id="542" r:id="rId40"/>
    <p:sldId id="543" r:id="rId41"/>
    <p:sldId id="544" r:id="rId42"/>
    <p:sldId id="545" r:id="rId43"/>
    <p:sldId id="546" r:id="rId44"/>
    <p:sldId id="547" r:id="rId45"/>
    <p:sldId id="548" r:id="rId46"/>
    <p:sldId id="549" r:id="rId47"/>
    <p:sldId id="550" r:id="rId48"/>
    <p:sldId id="551" r:id="rId49"/>
    <p:sldId id="552" r:id="rId50"/>
    <p:sldId id="554" r:id="rId51"/>
    <p:sldId id="553" r:id="rId52"/>
    <p:sldId id="555" r:id="rId53"/>
    <p:sldId id="557" r:id="rId54"/>
    <p:sldId id="558" r:id="rId55"/>
    <p:sldId id="559" r:id="rId56"/>
    <p:sldId id="560" r:id="rId57"/>
    <p:sldId id="564" r:id="rId58"/>
    <p:sldId id="561" r:id="rId59"/>
    <p:sldId id="562" r:id="rId60"/>
    <p:sldId id="563" r:id="rId61"/>
    <p:sldId id="565" r:id="rId62"/>
    <p:sldId id="566" r:id="rId63"/>
    <p:sldId id="567" r:id="rId64"/>
    <p:sldId id="56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272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72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4" pos="2075" userDrawn="1">
          <p15:clr>
            <a:srgbClr val="A4A3A4"/>
          </p15:clr>
        </p15:guide>
        <p15:guide id="25" orient="horz" pos="3408" userDrawn="1">
          <p15:clr>
            <a:srgbClr val="A4A3A4"/>
          </p15:clr>
        </p15:guide>
        <p15:guide id="26" orient="horz" pos="3960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656" userDrawn="1">
          <p15:clr>
            <a:srgbClr val="A4A3A4"/>
          </p15:clr>
        </p15:guide>
        <p15:guide id="30" pos="4920" userDrawn="1">
          <p15:clr>
            <a:srgbClr val="A4A3A4"/>
          </p15:clr>
        </p15:guide>
        <p15:guide id="31" pos="1632" userDrawn="1">
          <p15:clr>
            <a:srgbClr val="A4A3A4"/>
          </p15:clr>
        </p15:guide>
        <p15:guide id="32" orient="horz" pos="2064" userDrawn="1">
          <p15:clr>
            <a:srgbClr val="A4A3A4"/>
          </p15:clr>
        </p15:guide>
        <p15:guide id="33" orient="horz" pos="22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ti, Jessica (RIS-ATL)" initials="LJ(" lastIdx="2" clrIdx="0">
    <p:extLst>
      <p:ext uri="{19B8F6BF-5375-455C-9EA6-DF929625EA0E}">
        <p15:presenceInfo xmlns:p15="http://schemas.microsoft.com/office/powerpoint/2012/main" userId="S-1-5-21-2734890129-506862872-3794469163-47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9D5"/>
    <a:srgbClr val="1A9BD7"/>
    <a:srgbClr val="213469"/>
    <a:srgbClr val="99C9E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 autoAdjust="0"/>
    <p:restoredTop sz="86404" autoAdjust="0"/>
  </p:normalViewPr>
  <p:slideViewPr>
    <p:cSldViewPr snapToGrid="0" showGuides="1">
      <p:cViewPr varScale="1">
        <p:scale>
          <a:sx n="134" d="100"/>
          <a:sy n="134" d="100"/>
        </p:scale>
        <p:origin x="1240" y="184"/>
      </p:cViewPr>
      <p:guideLst>
        <p:guide pos="216"/>
        <p:guide pos="5544"/>
        <p:guide pos="7272"/>
        <p:guide orient="horz" pos="744"/>
        <p:guide orient="horz" pos="216"/>
        <p:guide orient="horz" pos="3672"/>
        <p:guide orient="horz" pos="912"/>
        <p:guide pos="2075"/>
        <p:guide orient="horz" pos="3408"/>
        <p:guide orient="horz" pos="3960"/>
        <p:guide pos="3840"/>
        <p:guide orient="horz" pos="1656"/>
        <p:guide pos="4920"/>
        <p:guide pos="1632"/>
        <p:guide orient="horz" pos="2064"/>
        <p:guide orient="horz" pos="22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why source has 1 part and target has 2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1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 DATASET, RECORD,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1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06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7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" y="-12445"/>
            <a:ext cx="12194467" cy="535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03864" y="3861738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42198256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2740026"/>
            <a:ext cx="3224212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9001" b="992"/>
          <a:stretch/>
        </p:blipFill>
        <p:spPr>
          <a:xfrm>
            <a:off x="4106861" y="-1"/>
            <a:ext cx="80851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3: 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8261"/>
          <a:stretch/>
        </p:blipFill>
        <p:spPr>
          <a:xfrm flipH="1">
            <a:off x="0" y="0"/>
            <a:ext cx="12192000" cy="550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b="12359"/>
          <a:stretch/>
        </p:blipFill>
        <p:spPr>
          <a:xfrm>
            <a:off x="0" y="-15983"/>
            <a:ext cx="12192000" cy="550664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17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44018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822960" lvl="1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371600" lvl="2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141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6552" y="1341036"/>
            <a:ext cx="11513968" cy="4831163"/>
          </a:xfrm>
        </p:spPr>
        <p:txBody>
          <a:bodyPr/>
          <a:lstStyle>
            <a:lvl2pPr marL="68580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09728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097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338263"/>
            <a:ext cx="5572125" cy="4833936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/>
            </a:lvl2pPr>
            <a:lvl3pPr>
              <a:spcBef>
                <a:spcPts val="540"/>
              </a:spcBef>
              <a:defRPr/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4"/>
            <a:ext cx="5564019" cy="4833937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944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11525249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489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5572124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1" y="1338264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05740" indent="-205740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1" y="1885951"/>
            <a:ext cx="5572124" cy="4286249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 sz="2160"/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683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516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1" y="419101"/>
            <a:ext cx="11202988" cy="5276850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82296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9772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9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822960" rtl="0" eaLnBrk="1" latinLnBrk="0" hangingPunct="1">
              <a:lnSpc>
                <a:spcPct val="11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340" i="1" kern="1200" dirty="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9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83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40" y="6481231"/>
            <a:ext cx="1264923" cy="109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466" y="2833442"/>
            <a:ext cx="4403069" cy="11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61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694582"/>
            <a:ext cx="11513969" cy="1468836"/>
          </a:xfrm>
        </p:spPr>
        <p:txBody>
          <a:bodyPr/>
          <a:lstStyle>
            <a:lvl1pPr algn="ctr">
              <a:defRPr sz="48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574033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31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056" y="123121"/>
            <a:ext cx="7729728" cy="6375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056" y="1018674"/>
            <a:ext cx="7729728" cy="4548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57138" y="6339301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0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61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46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4864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20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9506" y="6195829"/>
            <a:ext cx="365760" cy="36576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9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97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6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0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5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059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7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9806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521200" y="542925"/>
            <a:ext cx="5842000" cy="35528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31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Small 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4619625"/>
            <a:ext cx="12192000" cy="223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4991100"/>
            <a:ext cx="11544799" cy="690792"/>
          </a:xfrm>
        </p:spPr>
        <p:txBody>
          <a:bodyPr lIns="0" tIns="0" rIns="0" bIns="0" anchor="t">
            <a:noAutofit/>
          </a:bodyPr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375" y="5710085"/>
            <a:ext cx="7748588" cy="958049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620"/>
              </a:spcBef>
              <a:buFont typeface="Arial" panose="020B0604020202020204" pitchFamily="34" charset="0"/>
              <a:buNone/>
              <a:defRPr lang="en-US" sz="192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7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Scre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Scre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740026"/>
            <a:ext cx="11520491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31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50" y="288925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341038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7" y="6353970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08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defTabSz="54864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3" y="6353970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08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" y="6294224"/>
            <a:ext cx="1570567" cy="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ftr="0" dt="0"/>
  <p:txStyles>
    <p:titleStyle>
      <a:lvl1pPr marL="0" algn="l" defTabSz="822960" rtl="0" eaLnBrk="1" latinLnBrk="0" hangingPunct="1">
        <a:lnSpc>
          <a:spcPct val="90000"/>
        </a:lnSpc>
        <a:spcBef>
          <a:spcPct val="0"/>
        </a:spcBef>
        <a:buNone/>
        <a:defRPr lang="en-US" sz="288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1260"/>
        </a:spcBef>
        <a:buClr>
          <a:srgbClr val="E12726"/>
        </a:buClr>
        <a:buFont typeface="Arial" panose="020B0604020202020204" pitchFamily="34" charset="0"/>
        <a:buChar char="•"/>
        <a:defRPr lang="en-US" sz="216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defTabSz="54864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55E22-2123-9B4E-832D-561658BE0A6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16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651" r:id="rId13"/>
    <p:sldLayoutId id="2147483653" r:id="rId14"/>
    <p:sldLayoutId id="2147483667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github.com/hpcc-systems/Train" TargetMode="Externa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Arjuna.Chala@LexisNexisRisk.com" TargetMode="External"/><Relationship Id="rId2" Type="http://schemas.openxmlformats.org/officeDocument/2006/relationships/hyperlink" Target="mailto:Lili.Xu@LexisNexisRisk.com" TargetMode="Externa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://github.com/hpcc-systems/Train" TargetMode="External"/><Relationship Id="rId4" Type="http://schemas.openxmlformats.org/officeDocument/2006/relationships/hyperlink" Target="http://hpccsystem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8.188.145.196:801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github.com/hpcc-systems/Tr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 Taxi Data Lake Analytics</a:t>
            </a:r>
          </a:p>
        </p:txBody>
      </p:sp>
    </p:spTree>
    <p:extLst>
      <p:ext uri="{BB962C8B-B14F-4D97-AF65-F5344CB8AC3E}">
        <p14:creationId xmlns:p14="http://schemas.microsoft.com/office/powerpoint/2010/main" val="397432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656"/>
            <a:ext cx="10515600" cy="62961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06" y="905824"/>
            <a:ext cx="11522076" cy="554265"/>
          </a:xfrm>
        </p:spPr>
        <p:txBody>
          <a:bodyPr>
            <a:normAutofit/>
          </a:bodyPr>
          <a:lstStyle/>
          <a:p>
            <a:r>
              <a:rPr lang="en-US" sz="2400" dirty="0"/>
              <a:t>Todd Schneider’s </a:t>
            </a:r>
            <a:r>
              <a:rPr lang="en-US" sz="2400" dirty="0" err="1"/>
              <a:t>Github</a:t>
            </a:r>
            <a:r>
              <a:rPr lang="en-US" sz="2400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B2D7B-EF46-9741-A08D-AF0C851E604B}"/>
              </a:ext>
            </a:extLst>
          </p:cNvPr>
          <p:cNvSpPr/>
          <p:nvPr/>
        </p:nvSpPr>
        <p:spPr>
          <a:xfrm>
            <a:off x="263706" y="1275423"/>
            <a:ext cx="12025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toddwschneider</a:t>
            </a:r>
            <a:r>
              <a:rPr lang="en-US" sz="2000" dirty="0"/>
              <a:t>/</a:t>
            </a:r>
            <a:r>
              <a:rPr lang="en-US" sz="2000" dirty="0" err="1"/>
              <a:t>nyc</a:t>
            </a:r>
            <a:r>
              <a:rPr lang="en-US" sz="2000" dirty="0"/>
              <a:t>-taxi-data/blob/master/</a:t>
            </a:r>
            <a:r>
              <a:rPr lang="en-US" sz="2000" dirty="0" err="1"/>
              <a:t>setup_files</a:t>
            </a:r>
            <a:r>
              <a:rPr lang="en-US" sz="2000" dirty="0"/>
              <a:t>/</a:t>
            </a:r>
            <a:r>
              <a:rPr lang="en-US" sz="2000" dirty="0" err="1"/>
              <a:t>raw_data_urls.txt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1B0EE-992A-4646-922C-6D1093EE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5" y="1767057"/>
            <a:ext cx="11854390" cy="4999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C65C-BC09-9F44-91D1-51ADF8D7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902" y="63322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3AB-3C5B-C845-98CD-63B6EEBE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6" y="94546"/>
            <a:ext cx="7729728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code and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7E95-F417-6346-8E93-E662D3AE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138" y="6396451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63A39B-228B-0D4B-9F34-ACB7FF433E5E}"/>
              </a:ext>
            </a:extLst>
          </p:cNvPr>
          <p:cNvSpPr txBox="1">
            <a:spLocks/>
          </p:cNvSpPr>
          <p:nvPr/>
        </p:nvSpPr>
        <p:spPr>
          <a:xfrm>
            <a:off x="3305172" y="783096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2"/>
              </a:rPr>
              <a:t>http://github.com/hpcc-systems/Train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073BD-1B33-064E-A216-1BFCEC1F0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52750"/>
            <a:ext cx="12192000" cy="49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6" y="56643"/>
            <a:ext cx="7729728" cy="641195"/>
          </a:xfrm>
        </p:spPr>
        <p:txBody>
          <a:bodyPr>
            <a:normAutofit fontScale="90000"/>
          </a:bodyPr>
          <a:lstStyle/>
          <a:p>
            <a:r>
              <a:rPr lang="en-US" dirty="0"/>
              <a:t>But we will start small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64" y="709118"/>
            <a:ext cx="11522076" cy="554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1. Download a sample file to your system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A26DF-3542-8A4D-9F02-3765CB20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" y="1253377"/>
            <a:ext cx="10502900" cy="4584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0819B2-2C2A-E14F-A54E-2FF07EAFBF53}"/>
              </a:ext>
            </a:extLst>
          </p:cNvPr>
          <p:cNvSpPr txBox="1">
            <a:spLocks/>
          </p:cNvSpPr>
          <p:nvPr/>
        </p:nvSpPr>
        <p:spPr>
          <a:xfrm>
            <a:off x="212064" y="6096332"/>
            <a:ext cx="11522076" cy="55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4C5E82-9AB5-1243-9358-68C1CACFC8BB}"/>
              </a:ext>
            </a:extLst>
          </p:cNvPr>
          <p:cNvSpPr txBox="1">
            <a:spLocks/>
          </p:cNvSpPr>
          <p:nvPr/>
        </p:nvSpPr>
        <p:spPr>
          <a:xfrm>
            <a:off x="212064" y="5883935"/>
            <a:ext cx="11522076" cy="55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Rename the file to &lt;last-initial&gt;&lt;last-name&gt;_</a:t>
            </a:r>
            <a:r>
              <a:rPr lang="en-US" dirty="0" err="1"/>
              <a:t>sample_yellow_tripdata.csv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71DFA-1285-7647-B913-BD221A845B14}"/>
              </a:ext>
            </a:extLst>
          </p:cNvPr>
          <p:cNvSpPr txBox="1"/>
          <p:nvPr/>
        </p:nvSpPr>
        <p:spPr>
          <a:xfrm>
            <a:off x="2569024" y="6318665"/>
            <a:ext cx="680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Example:    </a:t>
            </a:r>
            <a:r>
              <a:rPr lang="en-US" sz="2400" b="1" dirty="0" err="1">
                <a:solidFill>
                  <a:srgbClr val="FF0000"/>
                </a:solidFill>
              </a:rPr>
              <a:t>achala_sample_yellow_tripdata.csv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B91B2-A9E8-0843-8823-2F93ACF1DC68}"/>
              </a:ext>
            </a:extLst>
          </p:cNvPr>
          <p:cNvSpPr/>
          <p:nvPr/>
        </p:nvSpPr>
        <p:spPr>
          <a:xfrm>
            <a:off x="3851808" y="3268594"/>
            <a:ext cx="1205713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08B6A1-C32E-2547-8AC6-997CADF61757}"/>
              </a:ext>
            </a:extLst>
          </p:cNvPr>
          <p:cNvSpPr/>
          <p:nvPr/>
        </p:nvSpPr>
        <p:spPr>
          <a:xfrm>
            <a:off x="1576597" y="2233360"/>
            <a:ext cx="1328444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29A0A0-B347-7247-97A0-9C6B2F8B6B9F}"/>
              </a:ext>
            </a:extLst>
          </p:cNvPr>
          <p:cNvSpPr/>
          <p:nvPr/>
        </p:nvSpPr>
        <p:spPr>
          <a:xfrm>
            <a:off x="2818313" y="265815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97499-EA2B-6C46-A4F6-2574CABB1850}"/>
              </a:ext>
            </a:extLst>
          </p:cNvPr>
          <p:cNvSpPr/>
          <p:nvPr/>
        </p:nvSpPr>
        <p:spPr>
          <a:xfrm>
            <a:off x="4879496" y="311619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8EE13A-5D72-AB4F-9F34-46C55D68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018" y="62553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9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18A15E-A28A-3942-9F2C-79A285EA0BE1}"/>
              </a:ext>
            </a:extLst>
          </p:cNvPr>
          <p:cNvSpPr txBox="1">
            <a:spLocks/>
          </p:cNvSpPr>
          <p:nvPr/>
        </p:nvSpPr>
        <p:spPr>
          <a:xfrm>
            <a:off x="212064" y="790038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Create a local project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1762C-CDDA-3645-998F-51337373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63" y="1422977"/>
            <a:ext cx="4292600" cy="5207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3D3A6-A65F-C04C-AACC-0AE0DA9569E5}"/>
              </a:ext>
            </a:extLst>
          </p:cNvPr>
          <p:cNvSpPr txBox="1">
            <a:spLocks/>
          </p:cNvSpPr>
          <p:nvPr/>
        </p:nvSpPr>
        <p:spPr>
          <a:xfrm>
            <a:off x="333663" y="3028932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4. Copy </a:t>
            </a:r>
            <a:r>
              <a:rPr lang="en-US" dirty="0" err="1"/>
              <a:t>xyz_sample_tripdata.csv</a:t>
            </a:r>
            <a:r>
              <a:rPr lang="en-US" dirty="0"/>
              <a:t> to the data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A6C25-9F23-1241-AB98-BB00A89B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63" y="3806910"/>
            <a:ext cx="4292600" cy="7493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D7A42-68FE-5341-80C3-9644C0A7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5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768FD2-DA4E-6A46-828B-1D212BABAF8D}"/>
              </a:ext>
            </a:extLst>
          </p:cNvPr>
          <p:cNvSpPr txBox="1">
            <a:spLocks/>
          </p:cNvSpPr>
          <p:nvPr/>
        </p:nvSpPr>
        <p:spPr>
          <a:xfrm>
            <a:off x="108876" y="35156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Upload the file to the cluster’s landing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72A83-29B6-0244-8A8F-8C9640DA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" y="1038823"/>
            <a:ext cx="12013975" cy="47803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D44FE2-1F80-0044-B79F-C1E641320839}"/>
              </a:ext>
            </a:extLst>
          </p:cNvPr>
          <p:cNvSpPr/>
          <p:nvPr/>
        </p:nvSpPr>
        <p:spPr>
          <a:xfrm>
            <a:off x="1019596" y="1468743"/>
            <a:ext cx="1205713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444E80-BF3E-6C4A-9D25-8026A0FA0F9C}"/>
              </a:ext>
            </a:extLst>
          </p:cNvPr>
          <p:cNvSpPr/>
          <p:nvPr/>
        </p:nvSpPr>
        <p:spPr>
          <a:xfrm>
            <a:off x="2330505" y="2301228"/>
            <a:ext cx="744467" cy="480404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87D28B-937E-BA46-BFD0-984CA02ABC64}"/>
              </a:ext>
            </a:extLst>
          </p:cNvPr>
          <p:cNvSpPr/>
          <p:nvPr/>
        </p:nvSpPr>
        <p:spPr>
          <a:xfrm>
            <a:off x="5483701" y="1658867"/>
            <a:ext cx="2794451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B4001E-5595-844B-B1F6-F3B9C1B0F0FB}"/>
              </a:ext>
            </a:extLst>
          </p:cNvPr>
          <p:cNvSpPr/>
          <p:nvPr/>
        </p:nvSpPr>
        <p:spPr>
          <a:xfrm>
            <a:off x="11118457" y="5363670"/>
            <a:ext cx="1024991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41485-CA6E-5B46-844A-CC73FB9F6B35}"/>
              </a:ext>
            </a:extLst>
          </p:cNvPr>
          <p:cNvSpPr/>
          <p:nvPr/>
        </p:nvSpPr>
        <p:spPr>
          <a:xfrm>
            <a:off x="1391828" y="2047284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5AAF40-FDEB-4145-AAC6-2E8AC2A34567}"/>
              </a:ext>
            </a:extLst>
          </p:cNvPr>
          <p:cNvSpPr/>
          <p:nvPr/>
        </p:nvSpPr>
        <p:spPr>
          <a:xfrm>
            <a:off x="2524713" y="1990640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280214-53A8-0848-B46D-3170496908C9}"/>
              </a:ext>
            </a:extLst>
          </p:cNvPr>
          <p:cNvSpPr/>
          <p:nvPr/>
        </p:nvSpPr>
        <p:spPr>
          <a:xfrm>
            <a:off x="6702901" y="2095834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018DA1-8EB5-D54D-8BDA-107D68C54ED9}"/>
              </a:ext>
            </a:extLst>
          </p:cNvPr>
          <p:cNvSpPr/>
          <p:nvPr/>
        </p:nvSpPr>
        <p:spPr>
          <a:xfrm>
            <a:off x="11455134" y="4974987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F4310D-EBB4-AB43-BB8A-EB4C2A73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7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7C65E1-1818-E643-BA82-8C573DEC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9" y="391120"/>
            <a:ext cx="11296481" cy="248289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00D16B-DBAF-0A43-B6E6-B89A90D02A7C}"/>
              </a:ext>
            </a:extLst>
          </p:cNvPr>
          <p:cNvSpPr/>
          <p:nvPr/>
        </p:nvSpPr>
        <p:spPr>
          <a:xfrm>
            <a:off x="1238081" y="1127767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4EC94C-ECAA-4946-9D47-08C2EAC648C2}"/>
              </a:ext>
            </a:extLst>
          </p:cNvPr>
          <p:cNvSpPr/>
          <p:nvPr/>
        </p:nvSpPr>
        <p:spPr>
          <a:xfrm>
            <a:off x="9977480" y="2398217"/>
            <a:ext cx="849664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1BA4FD-BC2A-ED44-88E1-8A580F01ED1F}"/>
              </a:ext>
            </a:extLst>
          </p:cNvPr>
          <p:cNvSpPr/>
          <p:nvPr/>
        </p:nvSpPr>
        <p:spPr>
          <a:xfrm>
            <a:off x="10827144" y="2398216"/>
            <a:ext cx="387070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883B08-858A-3E46-AD26-77970D35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4" y="3913118"/>
            <a:ext cx="6413500" cy="2349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888C4E-2866-7D43-8B7D-09B67D74387F}"/>
              </a:ext>
            </a:extLst>
          </p:cNvPr>
          <p:cNvSpPr/>
          <p:nvPr/>
        </p:nvSpPr>
        <p:spPr>
          <a:xfrm>
            <a:off x="1155813" y="5874201"/>
            <a:ext cx="3424279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955AB7B-3105-AE42-8977-3DC86ABB54CC}"/>
              </a:ext>
            </a:extLst>
          </p:cNvPr>
          <p:cNvSpPr/>
          <p:nvPr/>
        </p:nvSpPr>
        <p:spPr>
          <a:xfrm>
            <a:off x="5611367" y="3061793"/>
            <a:ext cx="484632" cy="66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732DE6-04FD-134A-9C0A-6D7F709FB9B6}"/>
              </a:ext>
            </a:extLst>
          </p:cNvPr>
          <p:cNvSpPr/>
          <p:nvPr/>
        </p:nvSpPr>
        <p:spPr>
          <a:xfrm>
            <a:off x="2557084" y="99829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95F06D-3951-F347-9F3E-F5D2665F86EF}"/>
              </a:ext>
            </a:extLst>
          </p:cNvPr>
          <p:cNvSpPr/>
          <p:nvPr/>
        </p:nvSpPr>
        <p:spPr>
          <a:xfrm>
            <a:off x="9706398" y="2181361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D83ADA-2F57-0E47-819B-6CBD8E373BEF}"/>
              </a:ext>
            </a:extLst>
          </p:cNvPr>
          <p:cNvSpPr/>
          <p:nvPr/>
        </p:nvSpPr>
        <p:spPr>
          <a:xfrm>
            <a:off x="10842654" y="2051889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4F01D-E63E-AC40-8A49-2F49F6A6469B}"/>
              </a:ext>
            </a:extLst>
          </p:cNvPr>
          <p:cNvSpPr txBox="1"/>
          <p:nvPr/>
        </p:nvSpPr>
        <p:spPr>
          <a:xfrm>
            <a:off x="6960041" y="184370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597F0-5740-5D4D-A27C-34EE6C4CB46B}"/>
              </a:ext>
            </a:extLst>
          </p:cNvPr>
          <p:cNvSpPr txBox="1"/>
          <p:nvPr/>
        </p:nvSpPr>
        <p:spPr>
          <a:xfrm>
            <a:off x="3495301" y="3913117"/>
            <a:ext cx="332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Imported File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B7CE4D6-F4ED-4F4B-B262-B4840D90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7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16537B-4795-9E48-AB04-F72F716392AE}"/>
              </a:ext>
            </a:extLst>
          </p:cNvPr>
          <p:cNvSpPr txBox="1">
            <a:spLocks/>
          </p:cNvSpPr>
          <p:nvPr/>
        </p:nvSpPr>
        <p:spPr>
          <a:xfrm>
            <a:off x="108876" y="35156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Import the file into the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69A9E-C2CC-AE4B-9638-92C1C827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24" y="1413739"/>
            <a:ext cx="10261600" cy="5092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7E0CCE-F785-3241-8ABF-96CDCD990466}"/>
              </a:ext>
            </a:extLst>
          </p:cNvPr>
          <p:cNvSpPr/>
          <p:nvPr/>
        </p:nvSpPr>
        <p:spPr>
          <a:xfrm>
            <a:off x="2379058" y="2657161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B6319D-DA8F-AC43-9BE7-411E01255AD6}"/>
              </a:ext>
            </a:extLst>
          </p:cNvPr>
          <p:cNvSpPr/>
          <p:nvPr/>
        </p:nvSpPr>
        <p:spPr>
          <a:xfrm>
            <a:off x="3698061" y="2527689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83F2D1-D36A-7443-A026-D6B667A50489}"/>
              </a:ext>
            </a:extLst>
          </p:cNvPr>
          <p:cNvSpPr/>
          <p:nvPr/>
        </p:nvSpPr>
        <p:spPr>
          <a:xfrm>
            <a:off x="1060055" y="5382829"/>
            <a:ext cx="4321149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5A10E6-BFA8-6B45-B9D2-947DD307E131}"/>
              </a:ext>
            </a:extLst>
          </p:cNvPr>
          <p:cNvSpPr/>
          <p:nvPr/>
        </p:nvSpPr>
        <p:spPr>
          <a:xfrm>
            <a:off x="5464373" y="544756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2A7F62-5C15-9F49-964E-634275DB9172}"/>
              </a:ext>
            </a:extLst>
          </p:cNvPr>
          <p:cNvSpPr/>
          <p:nvPr/>
        </p:nvSpPr>
        <p:spPr>
          <a:xfrm>
            <a:off x="2444696" y="388553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15F3B1-3FB1-CC4C-AAE3-05EAB9CCC87E}"/>
              </a:ext>
            </a:extLst>
          </p:cNvPr>
          <p:cNvSpPr/>
          <p:nvPr/>
        </p:nvSpPr>
        <p:spPr>
          <a:xfrm>
            <a:off x="1214705" y="4015007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8CAE3-F92D-4E43-9EA4-47FC0CAFCDB5}"/>
              </a:ext>
            </a:extLst>
          </p:cNvPr>
          <p:cNvSpPr txBox="1"/>
          <p:nvPr/>
        </p:nvSpPr>
        <p:spPr>
          <a:xfrm>
            <a:off x="8222398" y="3045578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6CF17EA-FB89-EA4E-81C4-501C8074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139E7-EF7B-FD48-8682-4EBE82EF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07" y="0"/>
            <a:ext cx="463618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318FEF-E7A9-1B45-B742-C61E517D5ABE}"/>
              </a:ext>
            </a:extLst>
          </p:cNvPr>
          <p:cNvSpPr/>
          <p:nvPr/>
        </p:nvSpPr>
        <p:spPr>
          <a:xfrm>
            <a:off x="4776997" y="488495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A80883-7463-AB48-8A37-349EA7AAAC13}"/>
              </a:ext>
            </a:extLst>
          </p:cNvPr>
          <p:cNvSpPr/>
          <p:nvPr/>
        </p:nvSpPr>
        <p:spPr>
          <a:xfrm>
            <a:off x="6096000" y="35902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2B19FB-8720-5047-96C7-3E6E473547D2}"/>
              </a:ext>
            </a:extLst>
          </p:cNvPr>
          <p:cNvSpPr/>
          <p:nvPr/>
        </p:nvSpPr>
        <p:spPr>
          <a:xfrm>
            <a:off x="4776996" y="1077068"/>
            <a:ext cx="1319003" cy="288339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D4D6DA-D3BA-8347-8ABF-15C5E41363ED}"/>
              </a:ext>
            </a:extLst>
          </p:cNvPr>
          <p:cNvSpPr/>
          <p:nvPr/>
        </p:nvSpPr>
        <p:spPr>
          <a:xfrm>
            <a:off x="6159387" y="1077068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DFBFBC-45D4-BD47-B412-A354F82203A3}"/>
              </a:ext>
            </a:extLst>
          </p:cNvPr>
          <p:cNvSpPr/>
          <p:nvPr/>
        </p:nvSpPr>
        <p:spPr>
          <a:xfrm>
            <a:off x="7630788" y="6505475"/>
            <a:ext cx="817057" cy="35252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86F032-6E56-AC46-8D0F-74195DC4EA79}"/>
              </a:ext>
            </a:extLst>
          </p:cNvPr>
          <p:cNvSpPr/>
          <p:nvPr/>
        </p:nvSpPr>
        <p:spPr>
          <a:xfrm>
            <a:off x="5356984" y="1526510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58FED-DB4C-0648-8652-F62BB19A3E5E}"/>
              </a:ext>
            </a:extLst>
          </p:cNvPr>
          <p:cNvSpPr txBox="1"/>
          <p:nvPr/>
        </p:nvSpPr>
        <p:spPr>
          <a:xfrm>
            <a:off x="6960041" y="184370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2DDB76D-9A72-424D-90FB-28EACAE2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C5B239-46BB-8642-AF89-769E9197BC29}"/>
              </a:ext>
            </a:extLst>
          </p:cNvPr>
          <p:cNvSpPr/>
          <p:nvPr/>
        </p:nvSpPr>
        <p:spPr>
          <a:xfrm>
            <a:off x="3947701" y="1421393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E7FCA-4E21-7649-B7B7-19D5A1996925}"/>
              </a:ext>
            </a:extLst>
          </p:cNvPr>
          <p:cNvSpPr/>
          <p:nvPr/>
        </p:nvSpPr>
        <p:spPr>
          <a:xfrm>
            <a:off x="7200560" y="649332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506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CB8EE-695C-444C-8AC8-6A63EDD8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4300"/>
            <a:ext cx="10934700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BF55F-801F-134C-B850-8E2F0939B844}"/>
              </a:ext>
            </a:extLst>
          </p:cNvPr>
          <p:cNvSpPr txBox="1"/>
          <p:nvPr/>
        </p:nvSpPr>
        <p:spPr>
          <a:xfrm>
            <a:off x="8124404" y="1820708"/>
            <a:ext cx="3011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A4EE0-6E22-A741-8D28-DD1CA356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5A08D2-35EE-2948-A5F8-171B8F83EB0C}"/>
              </a:ext>
            </a:extLst>
          </p:cNvPr>
          <p:cNvSpPr/>
          <p:nvPr/>
        </p:nvSpPr>
        <p:spPr>
          <a:xfrm>
            <a:off x="3674205" y="5297333"/>
            <a:ext cx="3011850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73862-61AE-454F-9FCE-1A9A02BF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300"/>
            <a:ext cx="10934700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52612-5DBD-2944-B6BE-DBFBFC078C12}"/>
              </a:ext>
            </a:extLst>
          </p:cNvPr>
          <p:cNvSpPr txBox="1"/>
          <p:nvPr/>
        </p:nvSpPr>
        <p:spPr>
          <a:xfrm>
            <a:off x="8031093" y="476166"/>
            <a:ext cx="3011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18A48-21E2-FD4F-BDE8-9BF1B15E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100AAD-E9AF-4240-888C-56089E49A91A}"/>
              </a:ext>
            </a:extLst>
          </p:cNvPr>
          <p:cNvSpPr/>
          <p:nvPr/>
        </p:nvSpPr>
        <p:spPr>
          <a:xfrm>
            <a:off x="1938547" y="1699960"/>
            <a:ext cx="47575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A20-E57A-2648-BB4D-3A69ED96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47" y="2852928"/>
            <a:ext cx="11513969" cy="8743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Why?  What is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use case that HPCC Systems solves?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1574-3F5E-C64F-9F03-94CCA69A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33222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34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Setup the development environment</a:t>
            </a:r>
            <a:endParaRPr lang="en-US" sz="2400" i="1" dirty="0"/>
          </a:p>
          <a:p>
            <a:r>
              <a:rPr lang="en-US" sz="2400" dirty="0">
                <a:solidFill>
                  <a:srgbClr val="1299D5"/>
                </a:solidFill>
              </a:rPr>
              <a:t>Upload</a:t>
            </a:r>
            <a:r>
              <a:rPr lang="en-US" sz="2400" dirty="0"/>
              <a:t> a file to the clusters landing zone</a:t>
            </a:r>
          </a:p>
          <a:p>
            <a:r>
              <a:rPr lang="en-US" sz="2400" dirty="0">
                <a:solidFill>
                  <a:srgbClr val="1299D5"/>
                </a:solidFill>
              </a:rPr>
              <a:t>Import</a:t>
            </a:r>
            <a:r>
              <a:rPr lang="en-US" sz="2400" dirty="0"/>
              <a:t> the data from the landing zone into the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54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9303-90C3-E441-97BE-C725133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ECL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EE88-8224-4D4B-A9CC-393C6A1D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1317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1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7C882-147A-8749-8137-5A8E9145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AD95F-49F6-DC46-AE77-80ABC4D2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9" y="1575542"/>
            <a:ext cx="7518400" cy="7112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B0A8A5-F072-6C40-BFF8-B9FEE6065FB0}"/>
              </a:ext>
            </a:extLst>
          </p:cNvPr>
          <p:cNvSpPr txBox="1">
            <a:spLocks/>
          </p:cNvSpPr>
          <p:nvPr/>
        </p:nvSpPr>
        <p:spPr>
          <a:xfrm>
            <a:off x="602589" y="875763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Create a ECL code directory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9E966-B5BF-804A-9F07-8D39E7A5935B}"/>
              </a:ext>
            </a:extLst>
          </p:cNvPr>
          <p:cNvSpPr txBox="1">
            <a:spLocks/>
          </p:cNvSpPr>
          <p:nvPr/>
        </p:nvSpPr>
        <p:spPr>
          <a:xfrm>
            <a:off x="533190" y="301963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Add the ecl directory to a VS Code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E68B2-EEDF-EB4B-A285-DCD73205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9" y="3771900"/>
            <a:ext cx="7518400" cy="1397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D22EB5-5088-AD4D-B20B-8ED3170CEF5C}"/>
              </a:ext>
            </a:extLst>
          </p:cNvPr>
          <p:cNvSpPr txBox="1">
            <a:spLocks/>
          </p:cNvSpPr>
          <p:nvPr/>
        </p:nvSpPr>
        <p:spPr>
          <a:xfrm>
            <a:off x="2231136" y="135566"/>
            <a:ext cx="7729728" cy="64119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Prepare coding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4038856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C4A00-6012-9F41-9A78-2DF3B910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87E8F-8BAD-AE44-A8B0-42B3E3F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29" y="0"/>
            <a:ext cx="7327142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E598B3-ECA6-D24A-BD4E-E0846316772B}"/>
              </a:ext>
            </a:extLst>
          </p:cNvPr>
          <p:cNvSpPr txBox="1">
            <a:spLocks/>
          </p:cNvSpPr>
          <p:nvPr/>
        </p:nvSpPr>
        <p:spPr>
          <a:xfrm>
            <a:off x="342689" y="1219406"/>
            <a:ext cx="3743535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Add the ECL Launch Configuration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3E1D1F-5890-BD41-8E14-0D5B3B086A2E}"/>
              </a:ext>
            </a:extLst>
          </p:cNvPr>
          <p:cNvSpPr/>
          <p:nvPr/>
        </p:nvSpPr>
        <p:spPr>
          <a:xfrm>
            <a:off x="5011637" y="1108121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FA4972-9E13-2443-B6D7-4BC83D3E4EDB}"/>
              </a:ext>
            </a:extLst>
          </p:cNvPr>
          <p:cNvSpPr/>
          <p:nvPr/>
        </p:nvSpPr>
        <p:spPr>
          <a:xfrm>
            <a:off x="5901481" y="3040583"/>
            <a:ext cx="1937594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076500-BD78-204F-8F88-EC5895A86928}"/>
              </a:ext>
            </a:extLst>
          </p:cNvPr>
          <p:cNvSpPr/>
          <p:nvPr/>
        </p:nvSpPr>
        <p:spPr>
          <a:xfrm>
            <a:off x="5764112" y="3788851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7E5A0C-64D0-3445-9FDF-A7205F3FCED8}"/>
              </a:ext>
            </a:extLst>
          </p:cNvPr>
          <p:cNvSpPr/>
          <p:nvPr/>
        </p:nvSpPr>
        <p:spPr>
          <a:xfrm>
            <a:off x="4874268" y="5362575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6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BB9D-F52C-CA45-B6C7-338AC529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FF9BA-9D54-454D-B7EC-261E1ECF7A30}"/>
              </a:ext>
            </a:extLst>
          </p:cNvPr>
          <p:cNvSpPr txBox="1"/>
          <p:nvPr/>
        </p:nvSpPr>
        <p:spPr>
          <a:xfrm>
            <a:off x="4543425" y="1866900"/>
            <a:ext cx="4040832" cy="314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Read Data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Transform Data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Write Data</a:t>
            </a:r>
          </a:p>
        </p:txBody>
      </p:sp>
    </p:spTree>
    <p:extLst>
      <p:ext uri="{BB962C8B-B14F-4D97-AF65-F5344CB8AC3E}">
        <p14:creationId xmlns:p14="http://schemas.microsoft.com/office/powerpoint/2010/main" val="3535994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4569-1CC6-EA4D-A4F9-DBC4F76A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A66E1-608E-6443-A523-3A1BDEDC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4A0B8-F951-5947-BBC4-7677B9ED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09"/>
            <a:ext cx="12192000" cy="3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6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13C6A9-ADEF-8D40-944A-56C52C12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09"/>
            <a:ext cx="12192000" cy="3164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6FDE5-0E05-9347-B207-ADB079FD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ECL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3D80-18B3-0749-878E-2F7A9822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CEEA430D-99D0-5A41-8151-B2BC430353F0}"/>
              </a:ext>
            </a:extLst>
          </p:cNvPr>
          <p:cNvSpPr/>
          <p:nvPr/>
        </p:nvSpPr>
        <p:spPr>
          <a:xfrm>
            <a:off x="6581773" y="1566926"/>
            <a:ext cx="3810001" cy="890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8638"/>
              <a:gd name="adj6" fmla="val -125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 is declarative. </a:t>
            </a:r>
            <a:r>
              <a:rPr lang="en-US" sz="2400" b="1" u="sng" dirty="0">
                <a:solidFill>
                  <a:schemeClr val="tx1"/>
                </a:solidFill>
              </a:rPr>
              <a:t>No</a:t>
            </a:r>
            <a:r>
              <a:rPr lang="en-US" sz="2400" dirty="0"/>
              <a:t> Variables, just </a:t>
            </a:r>
            <a:r>
              <a:rPr lang="en-US" sz="2400" dirty="0">
                <a:solidFill>
                  <a:srgbClr val="0070C0"/>
                </a:solidFill>
              </a:rPr>
              <a:t>Declarations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1E224DE3-F999-944B-AEA7-B3E5A552E082}"/>
              </a:ext>
            </a:extLst>
          </p:cNvPr>
          <p:cNvSpPr/>
          <p:nvPr/>
        </p:nvSpPr>
        <p:spPr>
          <a:xfrm>
            <a:off x="7410448" y="5230084"/>
            <a:ext cx="3810001" cy="890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274"/>
              <a:gd name="adj6" fmla="val -1514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 </a:t>
            </a:r>
            <a:r>
              <a:rPr lang="en-US" sz="2400" dirty="0">
                <a:solidFill>
                  <a:srgbClr val="0070C0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047294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0FF4A-FD2B-B647-BAA7-9ED6B4AC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48" y="0"/>
            <a:ext cx="752790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A86A7-A40E-C440-99C8-4D76D65B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0B1D3-FE9F-E640-AE04-ED336303300C}"/>
              </a:ext>
            </a:extLst>
          </p:cNvPr>
          <p:cNvSpPr/>
          <p:nvPr/>
        </p:nvSpPr>
        <p:spPr>
          <a:xfrm>
            <a:off x="1019175" y="3076575"/>
            <a:ext cx="3400426" cy="14097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ECL is Optimized to a </a:t>
            </a:r>
            <a:r>
              <a:rPr lang="en-US" sz="3200" dirty="0">
                <a:solidFill>
                  <a:srgbClr val="1299D5"/>
                </a:solidFill>
              </a:rPr>
              <a:t>Dataflow execution graph 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F4F9BDDA-B88F-0B48-8A20-474D1BA864CC}"/>
              </a:ext>
            </a:extLst>
          </p:cNvPr>
          <p:cNvSpPr/>
          <p:nvPr/>
        </p:nvSpPr>
        <p:spPr>
          <a:xfrm>
            <a:off x="8245265" y="2983738"/>
            <a:ext cx="3810001" cy="11501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60"/>
              <a:gd name="adj6" fmla="val -47921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1A9BD7"/>
                </a:solidFill>
              </a:rPr>
              <a:t>optimizer decided</a:t>
            </a:r>
            <a:r>
              <a:rPr lang="en-US" sz="2400" dirty="0">
                <a:solidFill>
                  <a:schemeClr val="tx1"/>
                </a:solidFill>
              </a:rPr>
              <a:t> that it was enough to read 101 records and output a 100</a:t>
            </a:r>
          </a:p>
        </p:txBody>
      </p:sp>
    </p:spTree>
    <p:extLst>
      <p:ext uri="{BB962C8B-B14F-4D97-AF65-F5344CB8AC3E}">
        <p14:creationId xmlns:p14="http://schemas.microsoft.com/office/powerpoint/2010/main" val="390993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17095E-9860-ED4D-9B85-D59A5463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514600"/>
            <a:ext cx="12179300" cy="1828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D2DB2-E88C-3C43-AF34-564CA5C7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3FAAB9-FA3F-8542-9032-8C536DCC07DC}"/>
              </a:ext>
            </a:extLst>
          </p:cNvPr>
          <p:cNvSpPr txBox="1">
            <a:spLocks/>
          </p:cNvSpPr>
          <p:nvPr/>
        </p:nvSpPr>
        <p:spPr>
          <a:xfrm>
            <a:off x="2312056" y="123121"/>
            <a:ext cx="7729728" cy="6375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ECL Code is optimized based on </a:t>
            </a:r>
            <a:r>
              <a:rPr lang="en-US" dirty="0">
                <a:solidFill>
                  <a:srgbClr val="1A9BD7"/>
                </a:solidFill>
              </a:rPr>
              <a:t>NEED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C3C26EC3-EABE-1A41-9967-4EDD2F8DFDCE}"/>
              </a:ext>
            </a:extLst>
          </p:cNvPr>
          <p:cNvSpPr/>
          <p:nvPr/>
        </p:nvSpPr>
        <p:spPr>
          <a:xfrm>
            <a:off x="6096000" y="760651"/>
            <a:ext cx="3810001" cy="149677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740"/>
              <a:gd name="adj6" fmla="val -119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COUNT indicates to the ECL Optimizer that it needs to read all the records to perform a count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5630C-0170-A94A-BE83-F129CFF4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1905000"/>
            <a:ext cx="290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65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7B6DA-A736-C648-8E0A-84A27A8E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971" y="0"/>
            <a:ext cx="742405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E4B4C-327F-CB4B-8D01-B9483BC2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Line Callout 2 3">
            <a:extLst>
              <a:ext uri="{FF2B5EF4-FFF2-40B4-BE49-F238E27FC236}">
                <a16:creationId xmlns:a16="http://schemas.microsoft.com/office/drawing/2014/main" id="{E5265017-7D8E-8E4B-A6C7-BFF805E96F94}"/>
              </a:ext>
            </a:extLst>
          </p:cNvPr>
          <p:cNvSpPr/>
          <p:nvPr/>
        </p:nvSpPr>
        <p:spPr>
          <a:xfrm>
            <a:off x="8062385" y="3498088"/>
            <a:ext cx="3810001" cy="14549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60"/>
              <a:gd name="adj6" fmla="val -47921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1A9BD7"/>
                </a:solidFill>
              </a:rPr>
              <a:t>optimizer </a:t>
            </a:r>
            <a:r>
              <a:rPr lang="en-US" sz="2400" dirty="0">
                <a:solidFill>
                  <a:schemeClr val="tx1"/>
                </a:solidFill>
              </a:rPr>
              <a:t>creates the dataflow to read all the records in order to perform a COUNT</a:t>
            </a:r>
          </a:p>
        </p:txBody>
      </p:sp>
    </p:spTree>
    <p:extLst>
      <p:ext uri="{BB962C8B-B14F-4D97-AF65-F5344CB8AC3E}">
        <p14:creationId xmlns:p14="http://schemas.microsoft.com/office/powerpoint/2010/main" val="6103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0594"/>
            <a:ext cx="11513969" cy="874319"/>
          </a:xfrm>
        </p:spPr>
        <p:txBody>
          <a:bodyPr/>
          <a:lstStyle/>
          <a:p>
            <a:pPr algn="ctr"/>
            <a:r>
              <a:rPr lang="en-US" dirty="0"/>
              <a:t>How does HPCC Systems  help?</a:t>
            </a:r>
          </a:p>
        </p:txBody>
      </p:sp>
      <p:pic>
        <p:nvPicPr>
          <p:cNvPr id="6" name="Graphic 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1087714"/>
            <a:ext cx="535222" cy="484246"/>
          </a:xfrm>
          <a:prstGeom prst="rect">
            <a:avLst/>
          </a:prstGeom>
        </p:spPr>
      </p:pic>
      <p:sp>
        <p:nvSpPr>
          <p:cNvPr id="532" name="TextBox 531"/>
          <p:cNvSpPr txBox="1"/>
          <p:nvPr/>
        </p:nvSpPr>
        <p:spPr>
          <a:xfrm>
            <a:off x="1048759" y="1160560"/>
            <a:ext cx="969895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Integrate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3124458" y="1160560"/>
            <a:ext cx="76015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Profile</a:t>
            </a:r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 flipH="1">
            <a:off x="6111735" y="1096726"/>
            <a:ext cx="489090" cy="488284"/>
          </a:xfrm>
          <a:custGeom>
            <a:avLst/>
            <a:gdLst>
              <a:gd name="T0" fmla="*/ 0 w 3550"/>
              <a:gd name="T1" fmla="*/ 2959 h 3550"/>
              <a:gd name="T2" fmla="*/ 591 w 3550"/>
              <a:gd name="T3" fmla="*/ 3550 h 3550"/>
              <a:gd name="T4" fmla="*/ 1162 w 3550"/>
              <a:gd name="T5" fmla="*/ 3107 h 3550"/>
              <a:gd name="T6" fmla="*/ 1405 w 3550"/>
              <a:gd name="T7" fmla="*/ 3107 h 3550"/>
              <a:gd name="T8" fmla="*/ 1923 w 3550"/>
              <a:gd name="T9" fmla="*/ 2515 h 3550"/>
              <a:gd name="T10" fmla="*/ 1923 w 3550"/>
              <a:gd name="T11" fmla="*/ 1035 h 3550"/>
              <a:gd name="T12" fmla="*/ 2145 w 3550"/>
              <a:gd name="T13" fmla="*/ 739 h 3550"/>
              <a:gd name="T14" fmla="*/ 2388 w 3550"/>
              <a:gd name="T15" fmla="*/ 739 h 3550"/>
              <a:gd name="T16" fmla="*/ 2959 w 3550"/>
              <a:gd name="T17" fmla="*/ 1183 h 3550"/>
              <a:gd name="T18" fmla="*/ 3550 w 3550"/>
              <a:gd name="T19" fmla="*/ 591 h 3550"/>
              <a:gd name="T20" fmla="*/ 2959 w 3550"/>
              <a:gd name="T21" fmla="*/ 0 h 3550"/>
              <a:gd name="T22" fmla="*/ 2388 w 3550"/>
              <a:gd name="T23" fmla="*/ 443 h 3550"/>
              <a:gd name="T24" fmla="*/ 2145 w 3550"/>
              <a:gd name="T25" fmla="*/ 444 h 3550"/>
              <a:gd name="T26" fmla="*/ 1627 w 3550"/>
              <a:gd name="T27" fmla="*/ 1035 h 3550"/>
              <a:gd name="T28" fmla="*/ 1627 w 3550"/>
              <a:gd name="T29" fmla="*/ 1331 h 3550"/>
              <a:gd name="T30" fmla="*/ 1162 w 3550"/>
              <a:gd name="T31" fmla="*/ 1331 h 3550"/>
              <a:gd name="T32" fmla="*/ 591 w 3550"/>
              <a:gd name="T33" fmla="*/ 887 h 3550"/>
              <a:gd name="T34" fmla="*/ 0 w 3550"/>
              <a:gd name="T35" fmla="*/ 1479 h 3550"/>
              <a:gd name="T36" fmla="*/ 591 w 3550"/>
              <a:gd name="T37" fmla="*/ 2071 h 3550"/>
              <a:gd name="T38" fmla="*/ 1162 w 3550"/>
              <a:gd name="T39" fmla="*/ 1627 h 3550"/>
              <a:gd name="T40" fmla="*/ 1627 w 3550"/>
              <a:gd name="T41" fmla="*/ 1627 h 3550"/>
              <a:gd name="T42" fmla="*/ 1627 w 3550"/>
              <a:gd name="T43" fmla="*/ 2515 h 3550"/>
              <a:gd name="T44" fmla="*/ 1405 w 3550"/>
              <a:gd name="T45" fmla="*/ 2811 h 3550"/>
              <a:gd name="T46" fmla="*/ 1162 w 3550"/>
              <a:gd name="T47" fmla="*/ 2811 h 3550"/>
              <a:gd name="T48" fmla="*/ 591 w 3550"/>
              <a:gd name="T49" fmla="*/ 2367 h 3550"/>
              <a:gd name="T50" fmla="*/ 0 w 3550"/>
              <a:gd name="T51" fmla="*/ 2959 h 3550"/>
              <a:gd name="T52" fmla="*/ 887 w 3550"/>
              <a:gd name="T53" fmla="*/ 1479 h 3550"/>
              <a:gd name="T54" fmla="*/ 591 w 3550"/>
              <a:gd name="T55" fmla="*/ 1775 h 3550"/>
              <a:gd name="T56" fmla="*/ 296 w 3550"/>
              <a:gd name="T57" fmla="*/ 1479 h 3550"/>
              <a:gd name="T58" fmla="*/ 591 w 3550"/>
              <a:gd name="T59" fmla="*/ 1183 h 3550"/>
              <a:gd name="T60" fmla="*/ 887 w 3550"/>
              <a:gd name="T61" fmla="*/ 1479 h 3550"/>
              <a:gd name="T62" fmla="*/ 2663 w 3550"/>
              <a:gd name="T63" fmla="*/ 591 h 3550"/>
              <a:gd name="T64" fmla="*/ 2959 w 3550"/>
              <a:gd name="T65" fmla="*/ 296 h 3550"/>
              <a:gd name="T66" fmla="*/ 3254 w 3550"/>
              <a:gd name="T67" fmla="*/ 591 h 3550"/>
              <a:gd name="T68" fmla="*/ 2959 w 3550"/>
              <a:gd name="T69" fmla="*/ 887 h 3550"/>
              <a:gd name="T70" fmla="*/ 2663 w 3550"/>
              <a:gd name="T71" fmla="*/ 591 h 3550"/>
              <a:gd name="T72" fmla="*/ 296 w 3550"/>
              <a:gd name="T73" fmla="*/ 2959 h 3550"/>
              <a:gd name="T74" fmla="*/ 591 w 3550"/>
              <a:gd name="T75" fmla="*/ 2663 h 3550"/>
              <a:gd name="T76" fmla="*/ 887 w 3550"/>
              <a:gd name="T77" fmla="*/ 2959 h 3550"/>
              <a:gd name="T78" fmla="*/ 591 w 3550"/>
              <a:gd name="T79" fmla="*/ 3254 h 3550"/>
              <a:gd name="T80" fmla="*/ 296 w 3550"/>
              <a:gd name="T81" fmla="*/ 2959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50" h="3550">
                <a:moveTo>
                  <a:pt x="0" y="2959"/>
                </a:moveTo>
                <a:cubicBezTo>
                  <a:pt x="0" y="3285"/>
                  <a:pt x="265" y="3550"/>
                  <a:pt x="591" y="3550"/>
                </a:cubicBezTo>
                <a:cubicBezTo>
                  <a:pt x="867" y="3550"/>
                  <a:pt x="1096" y="3361"/>
                  <a:pt x="1162" y="3107"/>
                </a:cubicBezTo>
                <a:cubicBezTo>
                  <a:pt x="1405" y="3107"/>
                  <a:pt x="1405" y="3107"/>
                  <a:pt x="1405" y="3107"/>
                </a:cubicBezTo>
                <a:cubicBezTo>
                  <a:pt x="1691" y="3106"/>
                  <a:pt x="1923" y="2841"/>
                  <a:pt x="1923" y="2515"/>
                </a:cubicBezTo>
                <a:cubicBezTo>
                  <a:pt x="1923" y="1035"/>
                  <a:pt x="1923" y="1035"/>
                  <a:pt x="1923" y="1035"/>
                </a:cubicBezTo>
                <a:cubicBezTo>
                  <a:pt x="1923" y="875"/>
                  <a:pt x="2025" y="739"/>
                  <a:pt x="2145" y="739"/>
                </a:cubicBezTo>
                <a:cubicBezTo>
                  <a:pt x="2388" y="739"/>
                  <a:pt x="2388" y="739"/>
                  <a:pt x="2388" y="739"/>
                </a:cubicBezTo>
                <a:cubicBezTo>
                  <a:pt x="2454" y="994"/>
                  <a:pt x="2683" y="1183"/>
                  <a:pt x="2959" y="1183"/>
                </a:cubicBezTo>
                <a:cubicBezTo>
                  <a:pt x="3285" y="1183"/>
                  <a:pt x="3550" y="918"/>
                  <a:pt x="3550" y="591"/>
                </a:cubicBezTo>
                <a:cubicBezTo>
                  <a:pt x="3550" y="265"/>
                  <a:pt x="3285" y="0"/>
                  <a:pt x="2959" y="0"/>
                </a:cubicBezTo>
                <a:cubicBezTo>
                  <a:pt x="2683" y="0"/>
                  <a:pt x="2454" y="189"/>
                  <a:pt x="2388" y="443"/>
                </a:cubicBezTo>
                <a:cubicBezTo>
                  <a:pt x="2145" y="444"/>
                  <a:pt x="2145" y="444"/>
                  <a:pt x="2145" y="444"/>
                </a:cubicBezTo>
                <a:cubicBezTo>
                  <a:pt x="1859" y="444"/>
                  <a:pt x="1627" y="709"/>
                  <a:pt x="1627" y="1035"/>
                </a:cubicBezTo>
                <a:cubicBezTo>
                  <a:pt x="1627" y="1331"/>
                  <a:pt x="1627" y="1331"/>
                  <a:pt x="1627" y="1331"/>
                </a:cubicBezTo>
                <a:cubicBezTo>
                  <a:pt x="1162" y="1331"/>
                  <a:pt x="1162" y="1331"/>
                  <a:pt x="1162" y="1331"/>
                </a:cubicBezTo>
                <a:cubicBezTo>
                  <a:pt x="1096" y="1077"/>
                  <a:pt x="867" y="887"/>
                  <a:pt x="591" y="887"/>
                </a:cubicBezTo>
                <a:cubicBezTo>
                  <a:pt x="265" y="887"/>
                  <a:pt x="0" y="1153"/>
                  <a:pt x="0" y="1479"/>
                </a:cubicBezTo>
                <a:cubicBezTo>
                  <a:pt x="0" y="1805"/>
                  <a:pt x="265" y="2071"/>
                  <a:pt x="591" y="2071"/>
                </a:cubicBezTo>
                <a:cubicBezTo>
                  <a:pt x="867" y="2071"/>
                  <a:pt x="1096" y="1882"/>
                  <a:pt x="1162" y="1627"/>
                </a:cubicBezTo>
                <a:cubicBezTo>
                  <a:pt x="1627" y="1627"/>
                  <a:pt x="1627" y="1627"/>
                  <a:pt x="1627" y="1627"/>
                </a:cubicBezTo>
                <a:cubicBezTo>
                  <a:pt x="1627" y="2515"/>
                  <a:pt x="1627" y="2515"/>
                  <a:pt x="1627" y="2515"/>
                </a:cubicBezTo>
                <a:cubicBezTo>
                  <a:pt x="1627" y="2675"/>
                  <a:pt x="1526" y="2811"/>
                  <a:pt x="1405" y="2811"/>
                </a:cubicBezTo>
                <a:cubicBezTo>
                  <a:pt x="1162" y="2811"/>
                  <a:pt x="1162" y="2811"/>
                  <a:pt x="1162" y="2811"/>
                </a:cubicBezTo>
                <a:cubicBezTo>
                  <a:pt x="1096" y="2556"/>
                  <a:pt x="867" y="2367"/>
                  <a:pt x="591" y="2367"/>
                </a:cubicBezTo>
                <a:cubicBezTo>
                  <a:pt x="265" y="2367"/>
                  <a:pt x="0" y="2632"/>
                  <a:pt x="0" y="2959"/>
                </a:cubicBezTo>
                <a:close/>
                <a:moveTo>
                  <a:pt x="887" y="1479"/>
                </a:moveTo>
                <a:cubicBezTo>
                  <a:pt x="887" y="1642"/>
                  <a:pt x="755" y="1775"/>
                  <a:pt x="591" y="1775"/>
                </a:cubicBezTo>
                <a:cubicBezTo>
                  <a:pt x="428" y="1775"/>
                  <a:pt x="296" y="1642"/>
                  <a:pt x="296" y="1479"/>
                </a:cubicBezTo>
                <a:cubicBezTo>
                  <a:pt x="296" y="1316"/>
                  <a:pt x="428" y="1183"/>
                  <a:pt x="591" y="1183"/>
                </a:cubicBezTo>
                <a:cubicBezTo>
                  <a:pt x="755" y="1183"/>
                  <a:pt x="887" y="1316"/>
                  <a:pt x="887" y="1479"/>
                </a:cubicBezTo>
                <a:close/>
                <a:moveTo>
                  <a:pt x="2663" y="591"/>
                </a:moveTo>
                <a:cubicBezTo>
                  <a:pt x="2663" y="428"/>
                  <a:pt x="2796" y="296"/>
                  <a:pt x="2959" y="296"/>
                </a:cubicBezTo>
                <a:cubicBezTo>
                  <a:pt x="3122" y="296"/>
                  <a:pt x="3254" y="428"/>
                  <a:pt x="3254" y="591"/>
                </a:cubicBezTo>
                <a:cubicBezTo>
                  <a:pt x="3254" y="755"/>
                  <a:pt x="3122" y="887"/>
                  <a:pt x="2959" y="887"/>
                </a:cubicBezTo>
                <a:cubicBezTo>
                  <a:pt x="2796" y="887"/>
                  <a:pt x="2663" y="755"/>
                  <a:pt x="2663" y="591"/>
                </a:cubicBezTo>
                <a:close/>
                <a:moveTo>
                  <a:pt x="296" y="2959"/>
                </a:moveTo>
                <a:cubicBezTo>
                  <a:pt x="296" y="2795"/>
                  <a:pt x="428" y="2663"/>
                  <a:pt x="591" y="2663"/>
                </a:cubicBezTo>
                <a:cubicBezTo>
                  <a:pt x="755" y="2663"/>
                  <a:pt x="887" y="2795"/>
                  <a:pt x="887" y="2959"/>
                </a:cubicBezTo>
                <a:cubicBezTo>
                  <a:pt x="887" y="3122"/>
                  <a:pt x="755" y="3254"/>
                  <a:pt x="591" y="3254"/>
                </a:cubicBezTo>
                <a:cubicBezTo>
                  <a:pt x="428" y="3254"/>
                  <a:pt x="296" y="3122"/>
                  <a:pt x="296" y="29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5" name="TextBox 534"/>
          <p:cNvSpPr txBox="1"/>
          <p:nvPr/>
        </p:nvSpPr>
        <p:spPr>
          <a:xfrm>
            <a:off x="6806473" y="1160560"/>
            <a:ext cx="126043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Augment</a:t>
            </a:r>
          </a:p>
        </p:txBody>
      </p:sp>
      <p:sp>
        <p:nvSpPr>
          <p:cNvPr id="543" name="TextBox 542"/>
          <p:cNvSpPr txBox="1"/>
          <p:nvPr/>
        </p:nvSpPr>
        <p:spPr>
          <a:xfrm>
            <a:off x="9172714" y="1160560"/>
            <a:ext cx="880683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Analyze</a:t>
            </a:r>
          </a:p>
        </p:txBody>
      </p:sp>
      <p:grpSp>
        <p:nvGrpSpPr>
          <p:cNvPr id="1400" name="Group 1399"/>
          <p:cNvGrpSpPr/>
          <p:nvPr/>
        </p:nvGrpSpPr>
        <p:grpSpPr>
          <a:xfrm>
            <a:off x="10478879" y="988376"/>
            <a:ext cx="479998" cy="610264"/>
            <a:chOff x="11707813" y="-1249363"/>
            <a:chExt cx="538162" cy="684213"/>
          </a:xfrm>
          <a:solidFill>
            <a:schemeClr val="accent1"/>
          </a:solidFill>
        </p:grpSpPr>
        <p:sp>
          <p:nvSpPr>
            <p:cNvPr id="1388" name="Freeform 21"/>
            <p:cNvSpPr>
              <a:spLocks/>
            </p:cNvSpPr>
            <p:nvPr/>
          </p:nvSpPr>
          <p:spPr bwMode="auto">
            <a:xfrm>
              <a:off x="11874500" y="-1249363"/>
              <a:ext cx="204787" cy="379413"/>
            </a:xfrm>
            <a:custGeom>
              <a:avLst/>
              <a:gdLst>
                <a:gd name="T0" fmla="*/ 49 w 1161"/>
                <a:gd name="T1" fmla="*/ 708 h 2161"/>
                <a:gd name="T2" fmla="*/ 49 w 1161"/>
                <a:gd name="T3" fmla="*/ 708 h 2161"/>
                <a:gd name="T4" fmla="*/ 224 w 1161"/>
                <a:gd name="T5" fmla="*/ 708 h 2161"/>
                <a:gd name="T6" fmla="*/ 457 w 1161"/>
                <a:gd name="T7" fmla="*/ 475 h 2161"/>
                <a:gd name="T8" fmla="*/ 457 w 1161"/>
                <a:gd name="T9" fmla="*/ 2037 h 2161"/>
                <a:gd name="T10" fmla="*/ 581 w 1161"/>
                <a:gd name="T11" fmla="*/ 2161 h 2161"/>
                <a:gd name="T12" fmla="*/ 581 w 1161"/>
                <a:gd name="T13" fmla="*/ 2161 h 2161"/>
                <a:gd name="T14" fmla="*/ 705 w 1161"/>
                <a:gd name="T15" fmla="*/ 2037 h 2161"/>
                <a:gd name="T16" fmla="*/ 705 w 1161"/>
                <a:gd name="T17" fmla="*/ 475 h 2161"/>
                <a:gd name="T18" fmla="*/ 938 w 1161"/>
                <a:gd name="T19" fmla="*/ 708 h 2161"/>
                <a:gd name="T20" fmla="*/ 1113 w 1161"/>
                <a:gd name="T21" fmla="*/ 708 h 2161"/>
                <a:gd name="T22" fmla="*/ 1113 w 1161"/>
                <a:gd name="T23" fmla="*/ 708 h 2161"/>
                <a:gd name="T24" fmla="*/ 1113 w 1161"/>
                <a:gd name="T25" fmla="*/ 532 h 2161"/>
                <a:gd name="T26" fmla="*/ 581 w 1161"/>
                <a:gd name="T27" fmla="*/ 0 h 2161"/>
                <a:gd name="T28" fmla="*/ 49 w 1161"/>
                <a:gd name="T29" fmla="*/ 532 h 2161"/>
                <a:gd name="T30" fmla="*/ 49 w 1161"/>
                <a:gd name="T31" fmla="*/ 708 h 2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1" h="2161">
                  <a:moveTo>
                    <a:pt x="49" y="708"/>
                  </a:moveTo>
                  <a:cubicBezTo>
                    <a:pt x="49" y="708"/>
                    <a:pt x="49" y="708"/>
                    <a:pt x="49" y="708"/>
                  </a:cubicBezTo>
                  <a:cubicBezTo>
                    <a:pt x="97" y="756"/>
                    <a:pt x="176" y="756"/>
                    <a:pt x="224" y="708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457" y="2037"/>
                    <a:pt x="457" y="2037"/>
                    <a:pt x="457" y="2037"/>
                  </a:cubicBezTo>
                  <a:cubicBezTo>
                    <a:pt x="457" y="2105"/>
                    <a:pt x="512" y="2161"/>
                    <a:pt x="581" y="2161"/>
                  </a:cubicBezTo>
                  <a:cubicBezTo>
                    <a:pt x="581" y="2161"/>
                    <a:pt x="581" y="2161"/>
                    <a:pt x="581" y="2161"/>
                  </a:cubicBezTo>
                  <a:cubicBezTo>
                    <a:pt x="649" y="2161"/>
                    <a:pt x="705" y="2105"/>
                    <a:pt x="705" y="2037"/>
                  </a:cubicBezTo>
                  <a:cubicBezTo>
                    <a:pt x="705" y="475"/>
                    <a:pt x="705" y="475"/>
                    <a:pt x="705" y="475"/>
                  </a:cubicBezTo>
                  <a:cubicBezTo>
                    <a:pt x="938" y="708"/>
                    <a:pt x="938" y="708"/>
                    <a:pt x="938" y="708"/>
                  </a:cubicBezTo>
                  <a:cubicBezTo>
                    <a:pt x="986" y="756"/>
                    <a:pt x="1064" y="756"/>
                    <a:pt x="1113" y="708"/>
                  </a:cubicBezTo>
                  <a:cubicBezTo>
                    <a:pt x="1113" y="708"/>
                    <a:pt x="1113" y="708"/>
                    <a:pt x="1113" y="708"/>
                  </a:cubicBezTo>
                  <a:cubicBezTo>
                    <a:pt x="1161" y="659"/>
                    <a:pt x="1161" y="581"/>
                    <a:pt x="1113" y="532"/>
                  </a:cubicBezTo>
                  <a:cubicBezTo>
                    <a:pt x="581" y="0"/>
                    <a:pt x="581" y="0"/>
                    <a:pt x="581" y="0"/>
                  </a:cubicBezTo>
                  <a:cubicBezTo>
                    <a:pt x="49" y="532"/>
                    <a:pt x="49" y="532"/>
                    <a:pt x="49" y="532"/>
                  </a:cubicBezTo>
                  <a:cubicBezTo>
                    <a:pt x="0" y="581"/>
                    <a:pt x="0" y="659"/>
                    <a:pt x="49" y="7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9" name="Freeform 22"/>
            <p:cNvSpPr>
              <a:spLocks noEditPoints="1"/>
            </p:cNvSpPr>
            <p:nvPr/>
          </p:nvSpPr>
          <p:spPr bwMode="auto">
            <a:xfrm>
              <a:off x="11707813" y="-1057275"/>
              <a:ext cx="538162" cy="492125"/>
            </a:xfrm>
            <a:custGeom>
              <a:avLst/>
              <a:gdLst>
                <a:gd name="T0" fmla="*/ 3044 w 3058"/>
                <a:gd name="T1" fmla="*/ 2174 h 2803"/>
                <a:gd name="T2" fmla="*/ 2592 w 3058"/>
                <a:gd name="T3" fmla="*/ 293 h 2803"/>
                <a:gd name="T4" fmla="*/ 2220 w 3058"/>
                <a:gd name="T5" fmla="*/ 0 h 2803"/>
                <a:gd name="T6" fmla="*/ 1815 w 3058"/>
                <a:gd name="T7" fmla="*/ 0 h 2803"/>
                <a:gd name="T8" fmla="*/ 1815 w 3058"/>
                <a:gd name="T9" fmla="*/ 254 h 2803"/>
                <a:gd name="T10" fmla="*/ 2220 w 3058"/>
                <a:gd name="T11" fmla="*/ 254 h 2803"/>
                <a:gd name="T12" fmla="*/ 2344 w 3058"/>
                <a:gd name="T13" fmla="*/ 352 h 2803"/>
                <a:gd name="T14" fmla="*/ 2693 w 3058"/>
                <a:gd name="T15" fmla="*/ 1806 h 2803"/>
                <a:gd name="T16" fmla="*/ 2548 w 3058"/>
                <a:gd name="T17" fmla="*/ 1783 h 2803"/>
                <a:gd name="T18" fmla="*/ 510 w 3058"/>
                <a:gd name="T19" fmla="*/ 1783 h 2803"/>
                <a:gd name="T20" fmla="*/ 365 w 3058"/>
                <a:gd name="T21" fmla="*/ 1806 h 2803"/>
                <a:gd name="T22" fmla="*/ 714 w 3058"/>
                <a:gd name="T23" fmla="*/ 352 h 2803"/>
                <a:gd name="T24" fmla="*/ 838 w 3058"/>
                <a:gd name="T25" fmla="*/ 254 h 2803"/>
                <a:gd name="T26" fmla="*/ 1235 w 3058"/>
                <a:gd name="T27" fmla="*/ 254 h 2803"/>
                <a:gd name="T28" fmla="*/ 1235 w 3058"/>
                <a:gd name="T29" fmla="*/ 0 h 2803"/>
                <a:gd name="T30" fmla="*/ 838 w 3058"/>
                <a:gd name="T31" fmla="*/ 0 h 2803"/>
                <a:gd name="T32" fmla="*/ 466 w 3058"/>
                <a:gd name="T33" fmla="*/ 293 h 2803"/>
                <a:gd name="T34" fmla="*/ 14 w 3058"/>
                <a:gd name="T35" fmla="*/ 2174 h 2803"/>
                <a:gd name="T36" fmla="*/ 14 w 3058"/>
                <a:gd name="T37" fmla="*/ 2174 h 2803"/>
                <a:gd name="T38" fmla="*/ 0 w 3058"/>
                <a:gd name="T39" fmla="*/ 2293 h 2803"/>
                <a:gd name="T40" fmla="*/ 510 w 3058"/>
                <a:gd name="T41" fmla="*/ 2803 h 2803"/>
                <a:gd name="T42" fmla="*/ 2548 w 3058"/>
                <a:gd name="T43" fmla="*/ 2803 h 2803"/>
                <a:gd name="T44" fmla="*/ 3058 w 3058"/>
                <a:gd name="T45" fmla="*/ 2293 h 2803"/>
                <a:gd name="T46" fmla="*/ 3044 w 3058"/>
                <a:gd name="T47" fmla="*/ 2174 h 2803"/>
                <a:gd name="T48" fmla="*/ 2548 w 3058"/>
                <a:gd name="T49" fmla="*/ 2548 h 2803"/>
                <a:gd name="T50" fmla="*/ 510 w 3058"/>
                <a:gd name="T51" fmla="*/ 2548 h 2803"/>
                <a:gd name="T52" fmla="*/ 255 w 3058"/>
                <a:gd name="T53" fmla="*/ 2293 h 2803"/>
                <a:gd name="T54" fmla="*/ 262 w 3058"/>
                <a:gd name="T55" fmla="*/ 2233 h 2803"/>
                <a:gd name="T56" fmla="*/ 352 w 3058"/>
                <a:gd name="T57" fmla="*/ 2093 h 2803"/>
                <a:gd name="T58" fmla="*/ 510 w 3058"/>
                <a:gd name="T59" fmla="*/ 2039 h 2803"/>
                <a:gd name="T60" fmla="*/ 2548 w 3058"/>
                <a:gd name="T61" fmla="*/ 2039 h 2803"/>
                <a:gd name="T62" fmla="*/ 2795 w 3058"/>
                <a:gd name="T63" fmla="*/ 2232 h 2803"/>
                <a:gd name="T64" fmla="*/ 2796 w 3058"/>
                <a:gd name="T65" fmla="*/ 2233 h 2803"/>
                <a:gd name="T66" fmla="*/ 2803 w 3058"/>
                <a:gd name="T67" fmla="*/ 2293 h 2803"/>
                <a:gd name="T68" fmla="*/ 2548 w 3058"/>
                <a:gd name="T69" fmla="*/ 2548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8" h="2803">
                  <a:moveTo>
                    <a:pt x="3044" y="2174"/>
                  </a:moveTo>
                  <a:cubicBezTo>
                    <a:pt x="2592" y="293"/>
                    <a:pt x="2592" y="293"/>
                    <a:pt x="2592" y="293"/>
                  </a:cubicBezTo>
                  <a:cubicBezTo>
                    <a:pt x="2550" y="120"/>
                    <a:pt x="2397" y="0"/>
                    <a:pt x="2220" y="0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254"/>
                    <a:pt x="1815" y="254"/>
                    <a:pt x="1815" y="254"/>
                  </a:cubicBezTo>
                  <a:cubicBezTo>
                    <a:pt x="2220" y="254"/>
                    <a:pt x="2220" y="254"/>
                    <a:pt x="2220" y="254"/>
                  </a:cubicBezTo>
                  <a:cubicBezTo>
                    <a:pt x="2279" y="254"/>
                    <a:pt x="2330" y="295"/>
                    <a:pt x="2344" y="352"/>
                  </a:cubicBezTo>
                  <a:cubicBezTo>
                    <a:pt x="2693" y="1806"/>
                    <a:pt x="2693" y="1806"/>
                    <a:pt x="2693" y="1806"/>
                  </a:cubicBezTo>
                  <a:cubicBezTo>
                    <a:pt x="2647" y="1792"/>
                    <a:pt x="2598" y="1783"/>
                    <a:pt x="2548" y="1783"/>
                  </a:cubicBezTo>
                  <a:cubicBezTo>
                    <a:pt x="510" y="1783"/>
                    <a:pt x="510" y="1783"/>
                    <a:pt x="510" y="1783"/>
                  </a:cubicBezTo>
                  <a:cubicBezTo>
                    <a:pt x="459" y="1783"/>
                    <a:pt x="411" y="1792"/>
                    <a:pt x="365" y="1806"/>
                  </a:cubicBezTo>
                  <a:cubicBezTo>
                    <a:pt x="714" y="352"/>
                    <a:pt x="714" y="352"/>
                    <a:pt x="714" y="352"/>
                  </a:cubicBezTo>
                  <a:cubicBezTo>
                    <a:pt x="727" y="295"/>
                    <a:pt x="779" y="254"/>
                    <a:pt x="838" y="254"/>
                  </a:cubicBezTo>
                  <a:cubicBezTo>
                    <a:pt x="1235" y="254"/>
                    <a:pt x="1235" y="254"/>
                    <a:pt x="1235" y="254"/>
                  </a:cubicBezTo>
                  <a:cubicBezTo>
                    <a:pt x="1235" y="0"/>
                    <a:pt x="1235" y="0"/>
                    <a:pt x="1235" y="0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660" y="0"/>
                    <a:pt x="508" y="120"/>
                    <a:pt x="466" y="293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5" y="2212"/>
                    <a:pt x="0" y="2253"/>
                    <a:pt x="0" y="2293"/>
                  </a:cubicBezTo>
                  <a:cubicBezTo>
                    <a:pt x="0" y="2574"/>
                    <a:pt x="229" y="2803"/>
                    <a:pt x="510" y="2803"/>
                  </a:cubicBezTo>
                  <a:cubicBezTo>
                    <a:pt x="2548" y="2803"/>
                    <a:pt x="2548" y="2803"/>
                    <a:pt x="2548" y="2803"/>
                  </a:cubicBezTo>
                  <a:cubicBezTo>
                    <a:pt x="2829" y="2803"/>
                    <a:pt x="3058" y="2574"/>
                    <a:pt x="3058" y="2293"/>
                  </a:cubicBezTo>
                  <a:cubicBezTo>
                    <a:pt x="3058" y="2253"/>
                    <a:pt x="3053" y="2213"/>
                    <a:pt x="3044" y="2174"/>
                  </a:cubicBezTo>
                  <a:close/>
                  <a:moveTo>
                    <a:pt x="2548" y="2548"/>
                  </a:moveTo>
                  <a:cubicBezTo>
                    <a:pt x="510" y="2548"/>
                    <a:pt x="510" y="2548"/>
                    <a:pt x="510" y="2548"/>
                  </a:cubicBezTo>
                  <a:cubicBezTo>
                    <a:pt x="369" y="2548"/>
                    <a:pt x="255" y="2434"/>
                    <a:pt x="255" y="2293"/>
                  </a:cubicBezTo>
                  <a:cubicBezTo>
                    <a:pt x="255" y="2273"/>
                    <a:pt x="257" y="2253"/>
                    <a:pt x="262" y="2233"/>
                  </a:cubicBezTo>
                  <a:cubicBezTo>
                    <a:pt x="275" y="2176"/>
                    <a:pt x="308" y="2127"/>
                    <a:pt x="352" y="2093"/>
                  </a:cubicBezTo>
                  <a:cubicBezTo>
                    <a:pt x="395" y="2059"/>
                    <a:pt x="451" y="2039"/>
                    <a:pt x="510" y="2039"/>
                  </a:cubicBezTo>
                  <a:cubicBezTo>
                    <a:pt x="2548" y="2039"/>
                    <a:pt x="2548" y="2039"/>
                    <a:pt x="2548" y="2039"/>
                  </a:cubicBezTo>
                  <a:cubicBezTo>
                    <a:pt x="2666" y="2039"/>
                    <a:pt x="2768" y="2118"/>
                    <a:pt x="2795" y="2232"/>
                  </a:cubicBezTo>
                  <a:cubicBezTo>
                    <a:pt x="2796" y="2233"/>
                    <a:pt x="2796" y="2233"/>
                    <a:pt x="2796" y="2233"/>
                  </a:cubicBezTo>
                  <a:cubicBezTo>
                    <a:pt x="2800" y="2253"/>
                    <a:pt x="2803" y="2273"/>
                    <a:pt x="2803" y="2293"/>
                  </a:cubicBezTo>
                  <a:cubicBezTo>
                    <a:pt x="2803" y="2434"/>
                    <a:pt x="2689" y="2548"/>
                    <a:pt x="2548" y="2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0" name="Rectangle 23"/>
            <p:cNvSpPr>
              <a:spLocks noChangeArrowheads="1"/>
            </p:cNvSpPr>
            <p:nvPr/>
          </p:nvSpPr>
          <p:spPr bwMode="auto">
            <a:xfrm>
              <a:off x="11796713" y="-676275"/>
              <a:ext cx="90487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44" name="TextBox 543"/>
          <p:cNvSpPr txBox="1"/>
          <p:nvPr/>
        </p:nvSpPr>
        <p:spPr>
          <a:xfrm>
            <a:off x="11159199" y="1160560"/>
            <a:ext cx="879736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Deliver</a:t>
            </a:r>
          </a:p>
        </p:txBody>
      </p:sp>
      <p:sp>
        <p:nvSpPr>
          <p:cNvPr id="534" name="TextBox 533"/>
          <p:cNvSpPr txBox="1"/>
          <p:nvPr/>
        </p:nvSpPr>
        <p:spPr>
          <a:xfrm>
            <a:off x="4990419" y="1160560"/>
            <a:ext cx="710250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Clean</a:t>
            </a:r>
          </a:p>
        </p:txBody>
      </p:sp>
      <p:sp>
        <p:nvSpPr>
          <p:cNvPr id="549" name="Freeform 14"/>
          <p:cNvSpPr>
            <a:spLocks/>
          </p:cNvSpPr>
          <p:nvPr/>
        </p:nvSpPr>
        <p:spPr bwMode="auto">
          <a:xfrm>
            <a:off x="2063021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27" name="Freeform 14">
            <a:extLst>
              <a:ext uri="{FF2B5EF4-FFF2-40B4-BE49-F238E27FC236}">
                <a16:creationId xmlns:a16="http://schemas.microsoft.com/office/drawing/2014/main" id="{DD37B2DB-CD68-44FA-9F58-052511C6983C}"/>
              </a:ext>
            </a:extLst>
          </p:cNvPr>
          <p:cNvSpPr>
            <a:spLocks/>
          </p:cNvSpPr>
          <p:nvPr/>
        </p:nvSpPr>
        <p:spPr bwMode="auto">
          <a:xfrm>
            <a:off x="3928982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0" name="Freeform 14">
            <a:extLst>
              <a:ext uri="{FF2B5EF4-FFF2-40B4-BE49-F238E27FC236}">
                <a16:creationId xmlns:a16="http://schemas.microsoft.com/office/drawing/2014/main" id="{31CDF77C-9195-4874-A8CE-B126F60F24F1}"/>
              </a:ext>
            </a:extLst>
          </p:cNvPr>
          <p:cNvSpPr>
            <a:spLocks/>
          </p:cNvSpPr>
          <p:nvPr/>
        </p:nvSpPr>
        <p:spPr bwMode="auto">
          <a:xfrm>
            <a:off x="5745036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7" name="Freeform 14">
            <a:extLst>
              <a:ext uri="{FF2B5EF4-FFF2-40B4-BE49-F238E27FC236}">
                <a16:creationId xmlns:a16="http://schemas.microsoft.com/office/drawing/2014/main" id="{F0788F10-A1E0-4BB1-960F-F94A0CE86BE0}"/>
              </a:ext>
            </a:extLst>
          </p:cNvPr>
          <p:cNvSpPr>
            <a:spLocks/>
          </p:cNvSpPr>
          <p:nvPr/>
        </p:nvSpPr>
        <p:spPr bwMode="auto">
          <a:xfrm>
            <a:off x="8111277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0" name="Freeform 14">
            <a:extLst>
              <a:ext uri="{FF2B5EF4-FFF2-40B4-BE49-F238E27FC236}">
                <a16:creationId xmlns:a16="http://schemas.microsoft.com/office/drawing/2014/main" id="{1831246D-8028-4F5A-8A57-4C1C90927886}"/>
              </a:ext>
            </a:extLst>
          </p:cNvPr>
          <p:cNvSpPr>
            <a:spLocks/>
          </p:cNvSpPr>
          <p:nvPr/>
        </p:nvSpPr>
        <p:spPr bwMode="auto">
          <a:xfrm>
            <a:off x="10097764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2" name="Freeform 13">
            <a:extLst>
              <a:ext uri="{FF2B5EF4-FFF2-40B4-BE49-F238E27FC236}">
                <a16:creationId xmlns:a16="http://schemas.microsoft.com/office/drawing/2014/main" id="{B7913137-8B15-4E2A-8FE6-49B6D0B80302}"/>
              </a:ext>
            </a:extLst>
          </p:cNvPr>
          <p:cNvSpPr>
            <a:spLocks noEditPoints="1"/>
          </p:cNvSpPr>
          <p:nvPr/>
        </p:nvSpPr>
        <p:spPr bwMode="auto">
          <a:xfrm>
            <a:off x="8482215" y="1084506"/>
            <a:ext cx="514148" cy="505900"/>
          </a:xfrm>
          <a:custGeom>
            <a:avLst/>
            <a:gdLst>
              <a:gd name="T0" fmla="*/ 2056 w 3884"/>
              <a:gd name="T1" fmla="*/ 679 h 3818"/>
              <a:gd name="T2" fmla="*/ 1209 w 3884"/>
              <a:gd name="T3" fmla="*/ 776 h 3818"/>
              <a:gd name="T4" fmla="*/ 679 w 3884"/>
              <a:gd name="T5" fmla="*/ 1443 h 3818"/>
              <a:gd name="T6" fmla="*/ 788 w 3884"/>
              <a:gd name="T7" fmla="*/ 1640 h 3818"/>
              <a:gd name="T8" fmla="*/ 832 w 3884"/>
              <a:gd name="T9" fmla="*/ 1646 h 3818"/>
              <a:gd name="T10" fmla="*/ 985 w 3884"/>
              <a:gd name="T11" fmla="*/ 1531 h 3818"/>
              <a:gd name="T12" fmla="*/ 1363 w 3884"/>
              <a:gd name="T13" fmla="*/ 1054 h 3818"/>
              <a:gd name="T14" fmla="*/ 1968 w 3884"/>
              <a:gd name="T15" fmla="*/ 985 h 3818"/>
              <a:gd name="T16" fmla="*/ 2165 w 3884"/>
              <a:gd name="T17" fmla="*/ 876 h 3818"/>
              <a:gd name="T18" fmla="*/ 2056 w 3884"/>
              <a:gd name="T19" fmla="*/ 679 h 3818"/>
              <a:gd name="T20" fmla="*/ 3648 w 3884"/>
              <a:gd name="T21" fmla="*/ 2748 h 3818"/>
              <a:gd name="T22" fmla="*/ 3352 w 3884"/>
              <a:gd name="T23" fmla="*/ 2452 h 3818"/>
              <a:gd name="T24" fmla="*/ 3500 w 3884"/>
              <a:gd name="T25" fmla="*/ 1750 h 3818"/>
              <a:gd name="T26" fmla="*/ 1750 w 3884"/>
              <a:gd name="T27" fmla="*/ 0 h 3818"/>
              <a:gd name="T28" fmla="*/ 512 w 3884"/>
              <a:gd name="T29" fmla="*/ 512 h 3818"/>
              <a:gd name="T30" fmla="*/ 0 w 3884"/>
              <a:gd name="T31" fmla="*/ 1750 h 3818"/>
              <a:gd name="T32" fmla="*/ 1750 w 3884"/>
              <a:gd name="T33" fmla="*/ 3500 h 3818"/>
              <a:gd name="T34" fmla="*/ 2452 w 3884"/>
              <a:gd name="T35" fmla="*/ 3352 h 3818"/>
              <a:gd name="T36" fmla="*/ 2748 w 3884"/>
              <a:gd name="T37" fmla="*/ 3648 h 3818"/>
              <a:gd name="T38" fmla="*/ 3165 w 3884"/>
              <a:gd name="T39" fmla="*/ 3818 h 3818"/>
              <a:gd name="T40" fmla="*/ 3625 w 3884"/>
              <a:gd name="T41" fmla="*/ 3625 h 3818"/>
              <a:gd name="T42" fmla="*/ 3648 w 3884"/>
              <a:gd name="T43" fmla="*/ 2748 h 3818"/>
              <a:gd name="T44" fmla="*/ 1750 w 3884"/>
              <a:gd name="T45" fmla="*/ 3182 h 3818"/>
              <a:gd name="T46" fmla="*/ 318 w 3884"/>
              <a:gd name="T47" fmla="*/ 1750 h 3818"/>
              <a:gd name="T48" fmla="*/ 737 w 3884"/>
              <a:gd name="T49" fmla="*/ 737 h 3818"/>
              <a:gd name="T50" fmla="*/ 1750 w 3884"/>
              <a:gd name="T51" fmla="*/ 318 h 3818"/>
              <a:gd name="T52" fmla="*/ 3182 w 3884"/>
              <a:gd name="T53" fmla="*/ 1750 h 3818"/>
              <a:gd name="T54" fmla="*/ 1750 w 3884"/>
              <a:gd name="T55" fmla="*/ 3182 h 3818"/>
              <a:gd name="T56" fmla="*/ 3400 w 3884"/>
              <a:gd name="T57" fmla="*/ 3400 h 3818"/>
              <a:gd name="T58" fmla="*/ 2973 w 3884"/>
              <a:gd name="T59" fmla="*/ 3423 h 3818"/>
              <a:gd name="T60" fmla="*/ 2741 w 3884"/>
              <a:gd name="T61" fmla="*/ 3191 h 3818"/>
              <a:gd name="T62" fmla="*/ 3191 w 3884"/>
              <a:gd name="T63" fmla="*/ 2741 h 3818"/>
              <a:gd name="T64" fmla="*/ 3423 w 3884"/>
              <a:gd name="T65" fmla="*/ 2973 h 3818"/>
              <a:gd name="T66" fmla="*/ 3400 w 3884"/>
              <a:gd name="T67" fmla="*/ 3400 h 3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84" h="3818">
                <a:moveTo>
                  <a:pt x="2056" y="679"/>
                </a:moveTo>
                <a:cubicBezTo>
                  <a:pt x="1770" y="597"/>
                  <a:pt x="1469" y="632"/>
                  <a:pt x="1209" y="776"/>
                </a:cubicBezTo>
                <a:cubicBezTo>
                  <a:pt x="949" y="921"/>
                  <a:pt x="761" y="1158"/>
                  <a:pt x="679" y="1443"/>
                </a:cubicBezTo>
                <a:cubicBezTo>
                  <a:pt x="655" y="1528"/>
                  <a:pt x="704" y="1616"/>
                  <a:pt x="788" y="1640"/>
                </a:cubicBezTo>
                <a:cubicBezTo>
                  <a:pt x="803" y="1645"/>
                  <a:pt x="818" y="1646"/>
                  <a:pt x="832" y="1646"/>
                </a:cubicBezTo>
                <a:cubicBezTo>
                  <a:pt x="901" y="1646"/>
                  <a:pt x="965" y="1601"/>
                  <a:pt x="985" y="1531"/>
                </a:cubicBezTo>
                <a:cubicBezTo>
                  <a:pt x="1043" y="1327"/>
                  <a:pt x="1178" y="1157"/>
                  <a:pt x="1363" y="1054"/>
                </a:cubicBezTo>
                <a:cubicBezTo>
                  <a:pt x="1549" y="951"/>
                  <a:pt x="1764" y="927"/>
                  <a:pt x="1968" y="985"/>
                </a:cubicBezTo>
                <a:cubicBezTo>
                  <a:pt x="2052" y="1009"/>
                  <a:pt x="2141" y="960"/>
                  <a:pt x="2165" y="876"/>
                </a:cubicBezTo>
                <a:cubicBezTo>
                  <a:pt x="2189" y="791"/>
                  <a:pt x="2140" y="703"/>
                  <a:pt x="2056" y="679"/>
                </a:cubicBezTo>
                <a:close/>
                <a:moveTo>
                  <a:pt x="3648" y="2748"/>
                </a:moveTo>
                <a:cubicBezTo>
                  <a:pt x="3352" y="2452"/>
                  <a:pt x="3352" y="2452"/>
                  <a:pt x="3352" y="2452"/>
                </a:cubicBezTo>
                <a:cubicBezTo>
                  <a:pt x="3446" y="2237"/>
                  <a:pt x="3500" y="1999"/>
                  <a:pt x="3500" y="1750"/>
                </a:cubicBezTo>
                <a:cubicBezTo>
                  <a:pt x="3500" y="785"/>
                  <a:pt x="2715" y="0"/>
                  <a:pt x="1750" y="0"/>
                </a:cubicBezTo>
                <a:cubicBezTo>
                  <a:pt x="1282" y="0"/>
                  <a:pt x="843" y="182"/>
                  <a:pt x="512" y="512"/>
                </a:cubicBezTo>
                <a:cubicBezTo>
                  <a:pt x="182" y="843"/>
                  <a:pt x="0" y="1282"/>
                  <a:pt x="0" y="1750"/>
                </a:cubicBezTo>
                <a:cubicBezTo>
                  <a:pt x="0" y="2715"/>
                  <a:pt x="785" y="3500"/>
                  <a:pt x="1750" y="3500"/>
                </a:cubicBezTo>
                <a:cubicBezTo>
                  <a:pt x="1999" y="3500"/>
                  <a:pt x="2237" y="3446"/>
                  <a:pt x="2452" y="3352"/>
                </a:cubicBezTo>
                <a:cubicBezTo>
                  <a:pt x="2748" y="3648"/>
                  <a:pt x="2748" y="3648"/>
                  <a:pt x="2748" y="3648"/>
                </a:cubicBezTo>
                <a:cubicBezTo>
                  <a:pt x="2862" y="3762"/>
                  <a:pt x="3012" y="3818"/>
                  <a:pt x="3165" y="3818"/>
                </a:cubicBezTo>
                <a:cubicBezTo>
                  <a:pt x="3329" y="3818"/>
                  <a:pt x="3497" y="3753"/>
                  <a:pt x="3625" y="3625"/>
                </a:cubicBezTo>
                <a:cubicBezTo>
                  <a:pt x="3873" y="3377"/>
                  <a:pt x="3884" y="2984"/>
                  <a:pt x="3648" y="2748"/>
                </a:cubicBezTo>
                <a:close/>
                <a:moveTo>
                  <a:pt x="1750" y="3182"/>
                </a:moveTo>
                <a:cubicBezTo>
                  <a:pt x="960" y="3182"/>
                  <a:pt x="318" y="2539"/>
                  <a:pt x="318" y="1750"/>
                </a:cubicBezTo>
                <a:cubicBezTo>
                  <a:pt x="318" y="1367"/>
                  <a:pt x="467" y="1008"/>
                  <a:pt x="737" y="737"/>
                </a:cubicBezTo>
                <a:cubicBezTo>
                  <a:pt x="1007" y="467"/>
                  <a:pt x="1367" y="318"/>
                  <a:pt x="1750" y="318"/>
                </a:cubicBezTo>
                <a:cubicBezTo>
                  <a:pt x="2539" y="318"/>
                  <a:pt x="3182" y="960"/>
                  <a:pt x="3182" y="1750"/>
                </a:cubicBezTo>
                <a:cubicBezTo>
                  <a:pt x="3182" y="2539"/>
                  <a:pt x="2539" y="3182"/>
                  <a:pt x="1750" y="3182"/>
                </a:cubicBezTo>
                <a:close/>
                <a:moveTo>
                  <a:pt x="3400" y="3400"/>
                </a:moveTo>
                <a:cubicBezTo>
                  <a:pt x="3276" y="3524"/>
                  <a:pt x="3085" y="3535"/>
                  <a:pt x="2973" y="3423"/>
                </a:cubicBezTo>
                <a:cubicBezTo>
                  <a:pt x="2741" y="3191"/>
                  <a:pt x="2741" y="3191"/>
                  <a:pt x="2741" y="3191"/>
                </a:cubicBezTo>
                <a:cubicBezTo>
                  <a:pt x="2917" y="3069"/>
                  <a:pt x="3069" y="2917"/>
                  <a:pt x="3191" y="2741"/>
                </a:cubicBezTo>
                <a:cubicBezTo>
                  <a:pt x="3423" y="2973"/>
                  <a:pt x="3423" y="2973"/>
                  <a:pt x="3423" y="2973"/>
                </a:cubicBezTo>
                <a:cubicBezTo>
                  <a:pt x="3535" y="3085"/>
                  <a:pt x="3524" y="3276"/>
                  <a:pt x="3400" y="3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AE3F2082-C9DB-42B2-B724-39490C0A37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00537" y="1093048"/>
            <a:ext cx="485776" cy="480882"/>
            <a:chOff x="3241" y="1567"/>
            <a:chExt cx="1191" cy="117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5D46430-4A05-4027-B953-E08CD2245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0EA42DC-A8CD-4853-BB62-0171DF5F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0712BA0-98F6-432C-9BD3-8DE72DD4E1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D1285A4-EE65-4AE6-9413-1E34B8D8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A0F5607-381E-4AC0-BBDB-0F62D016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F7BBF24-D04C-4950-8146-6B217D3AD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70" name="Freeform 26">
            <a:extLst>
              <a:ext uri="{FF2B5EF4-FFF2-40B4-BE49-F238E27FC236}">
                <a16:creationId xmlns:a16="http://schemas.microsoft.com/office/drawing/2014/main" id="{082EDD87-9E3F-4274-8D23-BB2AEE50798C}"/>
              </a:ext>
            </a:extLst>
          </p:cNvPr>
          <p:cNvSpPr>
            <a:spLocks noEditPoints="1"/>
          </p:cNvSpPr>
          <p:nvPr/>
        </p:nvSpPr>
        <p:spPr bwMode="auto">
          <a:xfrm>
            <a:off x="2463713" y="1089716"/>
            <a:ext cx="453318" cy="479234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2BDFC3-8829-114B-AA92-23B7E58B6470}"/>
              </a:ext>
            </a:extLst>
          </p:cNvPr>
          <p:cNvGrpSpPr/>
          <p:nvPr/>
        </p:nvGrpSpPr>
        <p:grpSpPr>
          <a:xfrm>
            <a:off x="212034" y="1929243"/>
            <a:ext cx="11772963" cy="4548082"/>
            <a:chOff x="212034" y="1929243"/>
            <a:chExt cx="11772963" cy="4548082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6BA23C7-24C7-4AB9-95A7-724DB4347D4B}"/>
                </a:ext>
              </a:extLst>
            </p:cNvPr>
            <p:cNvSpPr/>
            <p:nvPr/>
          </p:nvSpPr>
          <p:spPr>
            <a:xfrm>
              <a:off x="3227495" y="2004059"/>
              <a:ext cx="5329765" cy="3832861"/>
            </a:xfrm>
            <a:prstGeom prst="roundRect">
              <a:avLst>
                <a:gd name="adj" fmla="val 5390"/>
              </a:avLst>
            </a:prstGeom>
            <a:noFill/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26" name="Freeform 152"/>
            <p:cNvSpPr>
              <a:spLocks/>
            </p:cNvSpPr>
            <p:nvPr/>
          </p:nvSpPr>
          <p:spPr bwMode="auto">
            <a:xfrm>
              <a:off x="3134112" y="1929243"/>
              <a:ext cx="303092" cy="3976257"/>
            </a:xfrm>
            <a:custGeom>
              <a:avLst/>
              <a:gdLst>
                <a:gd name="T0" fmla="*/ 3515 w 3515"/>
                <a:gd name="T1" fmla="*/ 3292 h 3326"/>
                <a:gd name="T2" fmla="*/ 3481 w 3515"/>
                <a:gd name="T3" fmla="*/ 3326 h 3326"/>
                <a:gd name="T4" fmla="*/ 34 w 3515"/>
                <a:gd name="T5" fmla="*/ 3326 h 3326"/>
                <a:gd name="T6" fmla="*/ 0 w 3515"/>
                <a:gd name="T7" fmla="*/ 3292 h 3326"/>
                <a:gd name="T8" fmla="*/ 0 w 3515"/>
                <a:gd name="T9" fmla="*/ 34 h 3326"/>
                <a:gd name="T10" fmla="*/ 34 w 3515"/>
                <a:gd name="T11" fmla="*/ 0 h 3326"/>
                <a:gd name="T12" fmla="*/ 3481 w 3515"/>
                <a:gd name="T13" fmla="*/ 0 h 3326"/>
                <a:gd name="T14" fmla="*/ 3515 w 3515"/>
                <a:gd name="T15" fmla="*/ 34 h 3326"/>
                <a:gd name="T16" fmla="*/ 3515 w 3515"/>
                <a:gd name="T17" fmla="*/ 3292 h 3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5" h="3326">
                  <a:moveTo>
                    <a:pt x="3515" y="3292"/>
                  </a:moveTo>
                  <a:cubicBezTo>
                    <a:pt x="3515" y="3311"/>
                    <a:pt x="3500" y="3326"/>
                    <a:pt x="3481" y="3326"/>
                  </a:cubicBezTo>
                  <a:cubicBezTo>
                    <a:pt x="34" y="3326"/>
                    <a:pt x="34" y="3326"/>
                    <a:pt x="34" y="3326"/>
                  </a:cubicBezTo>
                  <a:cubicBezTo>
                    <a:pt x="15" y="3326"/>
                    <a:pt x="0" y="3311"/>
                    <a:pt x="0" y="329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500" y="0"/>
                    <a:pt x="3515" y="15"/>
                    <a:pt x="3515" y="34"/>
                  </a:cubicBezTo>
                  <a:cubicBezTo>
                    <a:pt x="3515" y="3292"/>
                    <a:pt x="3515" y="3292"/>
                    <a:pt x="3515" y="3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3" name="Left Bracket 842">
              <a:extLst>
                <a:ext uri="{FF2B5EF4-FFF2-40B4-BE49-F238E27FC236}">
                  <a16:creationId xmlns:a16="http://schemas.microsoft.com/office/drawing/2014/main" id="{8707C637-F8F7-435A-B88B-DA9F6985D822}"/>
                </a:ext>
              </a:extLst>
            </p:cNvPr>
            <p:cNvSpPr/>
            <p:nvPr/>
          </p:nvSpPr>
          <p:spPr>
            <a:xfrm>
              <a:off x="3228779" y="2004059"/>
              <a:ext cx="210007" cy="3832861"/>
            </a:xfrm>
            <a:prstGeom prst="leftBracket">
              <a:avLst>
                <a:gd name="adj" fmla="val 106301"/>
              </a:avLst>
            </a:prstGeom>
            <a:noFill/>
            <a:ln w="28575" cap="rnd">
              <a:solidFill>
                <a:schemeClr val="bg1">
                  <a:lumMod val="6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3555441" y="6076614"/>
              <a:ext cx="4673740" cy="396144"/>
            </a:xfrm>
            <a:prstGeom prst="roundRect">
              <a:avLst>
                <a:gd name="adj" fmla="val 3013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0" tIns="0" rIns="0" bIns="73152" rtlCol="0" anchor="b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HPCC Systems Data Lake</a:t>
              </a:r>
            </a:p>
          </p:txBody>
        </p:sp>
        <p:sp>
          <p:nvSpPr>
            <p:cNvPr id="745" name="Trapezoid 744">
              <a:extLst>
                <a:ext uri="{FF2B5EF4-FFF2-40B4-BE49-F238E27FC236}">
                  <a16:creationId xmlns:a16="http://schemas.microsoft.com/office/drawing/2014/main" id="{9A5485EC-F3C4-48F7-834B-0E2043798CEB}"/>
                </a:ext>
              </a:extLst>
            </p:cNvPr>
            <p:cNvSpPr/>
            <p:nvPr/>
          </p:nvSpPr>
          <p:spPr>
            <a:xfrm rot="16200000" flipH="1">
              <a:off x="7366603" y="3380321"/>
              <a:ext cx="3465964" cy="977922"/>
            </a:xfrm>
            <a:prstGeom prst="trapezoid">
              <a:avLst>
                <a:gd name="adj" fmla="val 197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4" name="Freeform 33">
              <a:extLst>
                <a:ext uri="{FF2B5EF4-FFF2-40B4-BE49-F238E27FC236}">
                  <a16:creationId xmlns:a16="http://schemas.microsoft.com/office/drawing/2014/main" id="{61CE8037-7DA2-4707-86D5-0A324A345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928053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1" name="Freeform 33">
              <a:extLst>
                <a:ext uri="{FF2B5EF4-FFF2-40B4-BE49-F238E27FC236}">
                  <a16:creationId xmlns:a16="http://schemas.microsoft.com/office/drawing/2014/main" id="{0D436CE8-771F-4D33-A6B1-749D22D9F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3063971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0" name="Trapezoid 1379"/>
            <p:cNvSpPr/>
            <p:nvPr/>
          </p:nvSpPr>
          <p:spPr>
            <a:xfrm rot="5400000">
              <a:off x="4720618" y="1848147"/>
              <a:ext cx="3156571" cy="4152309"/>
            </a:xfrm>
            <a:prstGeom prst="trapezoid">
              <a:avLst>
                <a:gd name="adj" fmla="val 39238"/>
              </a:avLst>
            </a:prstGeom>
            <a:gradFill flip="none" rotWithShape="1">
              <a:gsLst>
                <a:gs pos="15000">
                  <a:schemeClr val="bg1">
                    <a:lumMod val="75000"/>
                  </a:schemeClr>
                </a:gs>
                <a:gs pos="100000">
                  <a:schemeClr val="bg1"/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7" name="Oval 159">
              <a:extLst>
                <a:ext uri="{FF2B5EF4-FFF2-40B4-BE49-F238E27FC236}">
                  <a16:creationId xmlns:a16="http://schemas.microsoft.com/office/drawing/2014/main" id="{3712CCFA-E8AB-421F-ADCF-08B3781F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455" y="2299266"/>
              <a:ext cx="1193800" cy="3238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5" name="Oval 160">
              <a:extLst>
                <a:ext uri="{FF2B5EF4-FFF2-40B4-BE49-F238E27FC236}">
                  <a16:creationId xmlns:a16="http://schemas.microsoft.com/office/drawing/2014/main" id="{BAFE2C5D-6716-445D-9760-8CBFD859B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362" y="2844801"/>
              <a:ext cx="1064197" cy="214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3" name="Oval 159"/>
            <p:cNvSpPr>
              <a:spLocks noChangeArrowheads="1"/>
            </p:cNvSpPr>
            <p:nvPr/>
          </p:nvSpPr>
          <p:spPr bwMode="auto">
            <a:xfrm>
              <a:off x="3661118" y="2299266"/>
              <a:ext cx="1193800" cy="3238500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4" name="Oval 160"/>
            <p:cNvSpPr>
              <a:spLocks noChangeArrowheads="1"/>
            </p:cNvSpPr>
            <p:nvPr/>
          </p:nvSpPr>
          <p:spPr bwMode="auto">
            <a:xfrm>
              <a:off x="5415384" y="2844801"/>
              <a:ext cx="1064197" cy="2146300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2" name="Oval 183"/>
            <p:cNvSpPr>
              <a:spLocks noChangeArrowheads="1"/>
            </p:cNvSpPr>
            <p:nvPr/>
          </p:nvSpPr>
          <p:spPr bwMode="auto">
            <a:xfrm>
              <a:off x="2310810" y="4362123"/>
              <a:ext cx="124983" cy="124983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7" name="Oval 290"/>
            <p:cNvSpPr>
              <a:spLocks noChangeArrowheads="1"/>
            </p:cNvSpPr>
            <p:nvPr/>
          </p:nvSpPr>
          <p:spPr bwMode="auto">
            <a:xfrm>
              <a:off x="2307762" y="4010036"/>
              <a:ext cx="214911" cy="214911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6" name="Freeform 12"/>
            <p:cNvSpPr>
              <a:spLocks/>
            </p:cNvSpPr>
            <p:nvPr/>
          </p:nvSpPr>
          <p:spPr bwMode="auto">
            <a:xfrm>
              <a:off x="8375059" y="4298107"/>
              <a:ext cx="713320" cy="963287"/>
            </a:xfrm>
            <a:custGeom>
              <a:avLst/>
              <a:gdLst>
                <a:gd name="T0" fmla="*/ 468 w 468"/>
                <a:gd name="T1" fmla="*/ 632 h 632"/>
                <a:gd name="T2" fmla="*/ 197 w 468"/>
                <a:gd name="T3" fmla="*/ 632 h 632"/>
                <a:gd name="T4" fmla="*/ 0 w 468"/>
                <a:gd name="T5" fmla="*/ 11 h 632"/>
                <a:gd name="T6" fmla="*/ 32 w 468"/>
                <a:gd name="T7" fmla="*/ 0 h 632"/>
                <a:gd name="T8" fmla="*/ 222 w 468"/>
                <a:gd name="T9" fmla="*/ 598 h 632"/>
                <a:gd name="T10" fmla="*/ 468 w 468"/>
                <a:gd name="T11" fmla="*/ 598 h 632"/>
                <a:gd name="T12" fmla="*/ 468 w 468"/>
                <a:gd name="T13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632">
                  <a:moveTo>
                    <a:pt x="468" y="632"/>
                  </a:moveTo>
                  <a:lnTo>
                    <a:pt x="197" y="632"/>
                  </a:lnTo>
                  <a:lnTo>
                    <a:pt x="0" y="11"/>
                  </a:lnTo>
                  <a:lnTo>
                    <a:pt x="32" y="0"/>
                  </a:lnTo>
                  <a:lnTo>
                    <a:pt x="222" y="598"/>
                  </a:lnTo>
                  <a:lnTo>
                    <a:pt x="468" y="598"/>
                  </a:lnTo>
                  <a:lnTo>
                    <a:pt x="468" y="6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2" name="Freeform 169"/>
            <p:cNvSpPr>
              <a:spLocks/>
            </p:cNvSpPr>
            <p:nvPr/>
          </p:nvSpPr>
          <p:spPr bwMode="auto">
            <a:xfrm>
              <a:off x="2373301" y="5499167"/>
              <a:ext cx="204241" cy="187476"/>
            </a:xfrm>
            <a:custGeom>
              <a:avLst/>
              <a:gdLst>
                <a:gd name="T0" fmla="*/ 38 w 162"/>
                <a:gd name="T1" fmla="*/ 0 h 150"/>
                <a:gd name="T2" fmla="*/ 0 w 162"/>
                <a:gd name="T3" fmla="*/ 69 h 150"/>
                <a:gd name="T4" fmla="*/ 81 w 162"/>
                <a:gd name="T5" fmla="*/ 150 h 150"/>
                <a:gd name="T6" fmla="*/ 162 w 162"/>
                <a:gd name="T7" fmla="*/ 69 h 150"/>
                <a:gd name="T8" fmla="*/ 153 w 162"/>
                <a:gd name="T9" fmla="*/ 33 h 150"/>
                <a:gd name="T10" fmla="*/ 149 w 162"/>
                <a:gd name="T11" fmla="*/ 33 h 150"/>
                <a:gd name="T12" fmla="*/ 38 w 16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50">
                  <a:moveTo>
                    <a:pt x="38" y="0"/>
                  </a:moveTo>
                  <a:cubicBezTo>
                    <a:pt x="15" y="14"/>
                    <a:pt x="0" y="40"/>
                    <a:pt x="0" y="69"/>
                  </a:cubicBezTo>
                  <a:cubicBezTo>
                    <a:pt x="0" y="114"/>
                    <a:pt x="36" y="150"/>
                    <a:pt x="81" y="150"/>
                  </a:cubicBezTo>
                  <a:cubicBezTo>
                    <a:pt x="125" y="150"/>
                    <a:pt x="162" y="114"/>
                    <a:pt x="162" y="69"/>
                  </a:cubicBezTo>
                  <a:cubicBezTo>
                    <a:pt x="162" y="56"/>
                    <a:pt x="158" y="44"/>
                    <a:pt x="153" y="33"/>
                  </a:cubicBezTo>
                  <a:cubicBezTo>
                    <a:pt x="152" y="33"/>
                    <a:pt x="150" y="33"/>
                    <a:pt x="149" y="33"/>
                  </a:cubicBezTo>
                  <a:cubicBezTo>
                    <a:pt x="108" y="33"/>
                    <a:pt x="70" y="21"/>
                    <a:pt x="38" y="0"/>
                  </a:cubicBezTo>
                </a:path>
              </a:pathLst>
            </a:cu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3" name="Oval 170"/>
            <p:cNvSpPr>
              <a:spLocks noChangeArrowheads="1"/>
            </p:cNvSpPr>
            <p:nvPr/>
          </p:nvSpPr>
          <p:spPr bwMode="auto">
            <a:xfrm>
              <a:off x="1911082" y="3308392"/>
              <a:ext cx="213386" cy="214911"/>
            </a:xfrm>
            <a:prstGeom prst="ellipse">
              <a:avLst/>
            </a:pr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4" name="Freeform 171"/>
            <p:cNvSpPr>
              <a:spLocks/>
            </p:cNvSpPr>
            <p:nvPr/>
          </p:nvSpPr>
          <p:spPr bwMode="auto">
            <a:xfrm>
              <a:off x="2204117" y="2152050"/>
              <a:ext cx="224056" cy="234725"/>
            </a:xfrm>
            <a:custGeom>
              <a:avLst/>
              <a:gdLst>
                <a:gd name="T0" fmla="*/ 93 w 178"/>
                <a:gd name="T1" fmla="*/ 0 h 186"/>
                <a:gd name="T2" fmla="*/ 0 w 178"/>
                <a:gd name="T3" fmla="*/ 93 h 186"/>
                <a:gd name="T4" fmla="*/ 87 w 178"/>
                <a:gd name="T5" fmla="*/ 186 h 186"/>
                <a:gd name="T6" fmla="*/ 178 w 178"/>
                <a:gd name="T7" fmla="*/ 58 h 186"/>
                <a:gd name="T8" fmla="*/ 93 w 178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86">
                  <a:moveTo>
                    <a:pt x="93" y="0"/>
                  </a:moveTo>
                  <a:cubicBezTo>
                    <a:pt x="41" y="0"/>
                    <a:pt x="0" y="42"/>
                    <a:pt x="0" y="93"/>
                  </a:cubicBezTo>
                  <a:cubicBezTo>
                    <a:pt x="0" y="143"/>
                    <a:pt x="39" y="183"/>
                    <a:pt x="87" y="186"/>
                  </a:cubicBezTo>
                  <a:cubicBezTo>
                    <a:pt x="99" y="132"/>
                    <a:pt x="133" y="86"/>
                    <a:pt x="178" y="58"/>
                  </a:cubicBezTo>
                  <a:cubicBezTo>
                    <a:pt x="164" y="24"/>
                    <a:pt x="131" y="0"/>
                    <a:pt x="93" y="0"/>
                  </a:cubicBezTo>
                </a:path>
              </a:pathLst>
            </a:cu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6" name="Freeform 174"/>
            <p:cNvSpPr>
              <a:spLocks/>
            </p:cNvSpPr>
            <p:nvPr/>
          </p:nvSpPr>
          <p:spPr bwMode="auto">
            <a:xfrm>
              <a:off x="2609551" y="2184058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8" name="Freeform 176"/>
            <p:cNvSpPr>
              <a:spLocks/>
            </p:cNvSpPr>
            <p:nvPr/>
          </p:nvSpPr>
          <p:spPr bwMode="auto">
            <a:xfrm>
              <a:off x="2609551" y="2909572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0" name="Freeform 178"/>
            <p:cNvSpPr>
              <a:spLocks/>
            </p:cNvSpPr>
            <p:nvPr/>
          </p:nvSpPr>
          <p:spPr bwMode="auto">
            <a:xfrm>
              <a:off x="2609551" y="3612222"/>
              <a:ext cx="542611" cy="492313"/>
            </a:xfrm>
            <a:custGeom>
              <a:avLst/>
              <a:gdLst>
                <a:gd name="T0" fmla="*/ 356 w 356"/>
                <a:gd name="T1" fmla="*/ 149 h 323"/>
                <a:gd name="T2" fmla="*/ 9 w 356"/>
                <a:gd name="T3" fmla="*/ 323 h 323"/>
                <a:gd name="T4" fmla="*/ 0 w 356"/>
                <a:gd name="T5" fmla="*/ 0 h 323"/>
                <a:gd name="T6" fmla="*/ 356 w 356"/>
                <a:gd name="T7" fmla="*/ 14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3">
                  <a:moveTo>
                    <a:pt x="356" y="149"/>
                  </a:moveTo>
                  <a:lnTo>
                    <a:pt x="9" y="323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2" name="Freeform 180"/>
            <p:cNvSpPr>
              <a:spLocks/>
            </p:cNvSpPr>
            <p:nvPr/>
          </p:nvSpPr>
          <p:spPr bwMode="auto">
            <a:xfrm>
              <a:off x="2609551" y="4337736"/>
              <a:ext cx="542611" cy="490789"/>
            </a:xfrm>
            <a:custGeom>
              <a:avLst/>
              <a:gdLst>
                <a:gd name="T0" fmla="*/ 356 w 356"/>
                <a:gd name="T1" fmla="*/ 148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8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4" name="Freeform 182"/>
            <p:cNvSpPr>
              <a:spLocks/>
            </p:cNvSpPr>
            <p:nvPr/>
          </p:nvSpPr>
          <p:spPr bwMode="auto">
            <a:xfrm>
              <a:off x="2609551" y="5043436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5" name="Oval 183"/>
            <p:cNvSpPr>
              <a:spLocks noChangeArrowheads="1"/>
            </p:cNvSpPr>
            <p:nvPr/>
          </p:nvSpPr>
          <p:spPr bwMode="auto">
            <a:xfrm>
              <a:off x="2201069" y="4776702"/>
              <a:ext cx="204241" cy="204241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7" name="Oval 185"/>
            <p:cNvSpPr>
              <a:spLocks noChangeArrowheads="1"/>
            </p:cNvSpPr>
            <p:nvPr/>
          </p:nvSpPr>
          <p:spPr bwMode="auto">
            <a:xfrm>
              <a:off x="1995305" y="2786112"/>
              <a:ext cx="182903" cy="182903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1" name="Rectangle 368"/>
            <p:cNvSpPr>
              <a:spLocks noChangeArrowheads="1"/>
            </p:cNvSpPr>
            <p:nvPr/>
          </p:nvSpPr>
          <p:spPr bwMode="auto">
            <a:xfrm>
              <a:off x="212034" y="3642573"/>
              <a:ext cx="1356044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i="0" u="none" strike="noStrike" cap="none" normalizeH="0" baseline="0" dirty="0">
                  <a:ln>
                    <a:noFill/>
                  </a:ln>
                  <a:solidFill>
                    <a:srgbClr val="99C9E8"/>
                  </a:solidFill>
                  <a:effectLst/>
                  <a:latin typeface="Source Sans Pro Semibold" panose="020B0603030403020204" pitchFamily="34" charset="0"/>
                </a:rPr>
                <a:t>Big Data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200" dirty="0">
                  <a:solidFill>
                    <a:srgbClr val="99C9E8"/>
                  </a:solidFill>
                  <a:latin typeface="Source Sans Pro Semibold" panose="020B0603030403020204" pitchFamily="34" charset="0"/>
                </a:rPr>
                <a:t>Sources</a:t>
              </a:r>
              <a:endParaRPr kumimoji="0" lang="en-US" altLang="en-US" sz="2200" i="0" u="none" strike="noStrike" cap="none" normalizeH="0" baseline="0" dirty="0">
                <a:ln>
                  <a:noFill/>
                </a:ln>
                <a:solidFill>
                  <a:srgbClr val="99C9E8"/>
                </a:solidFill>
                <a:effectLst/>
                <a:latin typeface="Source Sans Pro Semibold" panose="020B0603030403020204" pitchFamily="34" charset="0"/>
              </a:endParaRPr>
            </a:p>
          </p:txBody>
        </p:sp>
        <p:sp>
          <p:nvSpPr>
            <p:cNvPr id="3046" name="Freeform 373"/>
            <p:cNvSpPr>
              <a:spLocks/>
            </p:cNvSpPr>
            <p:nvPr/>
          </p:nvSpPr>
          <p:spPr bwMode="auto">
            <a:xfrm>
              <a:off x="1538689" y="1992011"/>
              <a:ext cx="386689" cy="3851624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4" name="Oval 185"/>
            <p:cNvSpPr>
              <a:spLocks noChangeArrowheads="1"/>
            </p:cNvSpPr>
            <p:nvPr/>
          </p:nvSpPr>
          <p:spPr bwMode="auto">
            <a:xfrm>
              <a:off x="2205720" y="3448693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5" name="Oval 185"/>
            <p:cNvSpPr>
              <a:spLocks noChangeArrowheads="1"/>
            </p:cNvSpPr>
            <p:nvPr/>
          </p:nvSpPr>
          <p:spPr bwMode="auto">
            <a:xfrm>
              <a:off x="2882381" y="4773654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6" name="Oval 185"/>
            <p:cNvSpPr>
              <a:spLocks noChangeArrowheads="1"/>
            </p:cNvSpPr>
            <p:nvPr/>
          </p:nvSpPr>
          <p:spPr bwMode="auto">
            <a:xfrm>
              <a:off x="1879886" y="4971175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7" name="Oval 185"/>
            <p:cNvSpPr>
              <a:spLocks noChangeArrowheads="1"/>
            </p:cNvSpPr>
            <p:nvPr/>
          </p:nvSpPr>
          <p:spPr bwMode="auto">
            <a:xfrm>
              <a:off x="2971023" y="2944628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8" name="Oval 185"/>
            <p:cNvSpPr>
              <a:spLocks noChangeArrowheads="1"/>
            </p:cNvSpPr>
            <p:nvPr/>
          </p:nvSpPr>
          <p:spPr bwMode="auto">
            <a:xfrm>
              <a:off x="1975490" y="4333164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9" name="Oval 185"/>
            <p:cNvSpPr>
              <a:spLocks noChangeArrowheads="1"/>
            </p:cNvSpPr>
            <p:nvPr/>
          </p:nvSpPr>
          <p:spPr bwMode="auto">
            <a:xfrm>
              <a:off x="2918962" y="5331507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0" name="Oval 185"/>
            <p:cNvSpPr>
              <a:spLocks noChangeArrowheads="1"/>
            </p:cNvSpPr>
            <p:nvPr/>
          </p:nvSpPr>
          <p:spPr bwMode="auto">
            <a:xfrm>
              <a:off x="1961772" y="5659208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1" name="Oval 185"/>
            <p:cNvSpPr>
              <a:spLocks noChangeArrowheads="1"/>
            </p:cNvSpPr>
            <p:nvPr/>
          </p:nvSpPr>
          <p:spPr bwMode="auto">
            <a:xfrm>
              <a:off x="2766543" y="4369744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1278541" y="6079072"/>
              <a:ext cx="1972268" cy="398253"/>
            </a:xfrm>
            <a:prstGeom prst="roundRect">
              <a:avLst>
                <a:gd name="adj" fmla="val 318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18288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Unstructured and Structured Content</a:t>
              </a: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8801100" y="6079072"/>
              <a:ext cx="1825922" cy="393686"/>
            </a:xfrm>
            <a:prstGeom prst="roundRect">
              <a:avLst>
                <a:gd name="adj" fmla="val 31450"/>
              </a:avLst>
            </a:prstGeom>
            <a:solidFill>
              <a:schemeClr val="tx1"/>
            </a:solidFill>
          </p:spPr>
          <p:txBody>
            <a:bodyPr wrap="square" lIns="0" tIns="18288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Analysis Applications</a:t>
              </a:r>
            </a:p>
          </p:txBody>
        </p:sp>
        <p:sp>
          <p:nvSpPr>
            <p:cNvPr id="3245" name="Freeform 173"/>
            <p:cNvSpPr>
              <a:spLocks/>
            </p:cNvSpPr>
            <p:nvPr/>
          </p:nvSpPr>
          <p:spPr bwMode="auto">
            <a:xfrm rot="5400000">
              <a:off x="2527704" y="2046788"/>
              <a:ext cx="501852" cy="902494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6" name="Freeform 305"/>
            <p:cNvSpPr>
              <a:spLocks noEditPoints="1"/>
            </p:cNvSpPr>
            <p:nvPr/>
          </p:nvSpPr>
          <p:spPr bwMode="auto">
            <a:xfrm>
              <a:off x="2011224" y="2245781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6" name="Freeform 784"/>
            <p:cNvSpPr>
              <a:spLocks noChangeAspect="1" noEditPoints="1"/>
            </p:cNvSpPr>
            <p:nvPr/>
          </p:nvSpPr>
          <p:spPr bwMode="auto">
            <a:xfrm>
              <a:off x="2099527" y="2379148"/>
              <a:ext cx="329424" cy="237773"/>
            </a:xfrm>
            <a:custGeom>
              <a:avLst/>
              <a:gdLst>
                <a:gd name="T0" fmla="*/ 884 w 2429"/>
                <a:gd name="T1" fmla="*/ 936 h 1755"/>
                <a:gd name="T2" fmla="*/ 762 w 2429"/>
                <a:gd name="T3" fmla="*/ 1005 h 1755"/>
                <a:gd name="T4" fmla="*/ 760 w 2429"/>
                <a:gd name="T5" fmla="*/ 1008 h 1755"/>
                <a:gd name="T6" fmla="*/ 675 w 2429"/>
                <a:gd name="T7" fmla="*/ 1006 h 1755"/>
                <a:gd name="T8" fmla="*/ 673 w 2429"/>
                <a:gd name="T9" fmla="*/ 1004 h 1755"/>
                <a:gd name="T10" fmla="*/ 550 w 2429"/>
                <a:gd name="T11" fmla="*/ 926 h 1755"/>
                <a:gd name="T12" fmla="*/ 334 w 2429"/>
                <a:gd name="T13" fmla="*/ 1384 h 1755"/>
                <a:gd name="T14" fmla="*/ 335 w 2429"/>
                <a:gd name="T15" fmla="*/ 1386 h 1755"/>
                <a:gd name="T16" fmla="*/ 1085 w 2429"/>
                <a:gd name="T17" fmla="*/ 1400 h 1755"/>
                <a:gd name="T18" fmla="*/ 1086 w 2429"/>
                <a:gd name="T19" fmla="*/ 1398 h 1755"/>
                <a:gd name="T20" fmla="*/ 716 w 2429"/>
                <a:gd name="T21" fmla="*/ 974 h 1755"/>
                <a:gd name="T22" fmla="*/ 716 w 2429"/>
                <a:gd name="T23" fmla="*/ 528 h 1755"/>
                <a:gd name="T24" fmla="*/ 716 w 2429"/>
                <a:gd name="T25" fmla="*/ 974 h 1755"/>
                <a:gd name="T26" fmla="*/ 293 w 2429"/>
                <a:gd name="T27" fmla="*/ 264 h 1755"/>
                <a:gd name="T28" fmla="*/ 0 w 2429"/>
                <a:gd name="T29" fmla="*/ 1461 h 1755"/>
                <a:gd name="T30" fmla="*/ 1862 w 2429"/>
                <a:gd name="T31" fmla="*/ 1755 h 1755"/>
                <a:gd name="T32" fmla="*/ 2155 w 2429"/>
                <a:gd name="T33" fmla="*/ 557 h 1755"/>
                <a:gd name="T34" fmla="*/ 2053 w 2429"/>
                <a:gd name="T35" fmla="*/ 1461 h 1755"/>
                <a:gd name="T36" fmla="*/ 293 w 2429"/>
                <a:gd name="T37" fmla="*/ 1653 h 1755"/>
                <a:gd name="T38" fmla="*/ 101 w 2429"/>
                <a:gd name="T39" fmla="*/ 557 h 1755"/>
                <a:gd name="T40" fmla="*/ 1862 w 2429"/>
                <a:gd name="T41" fmla="*/ 365 h 1755"/>
                <a:gd name="T42" fmla="*/ 2053 w 2429"/>
                <a:gd name="T43" fmla="*/ 1461 h 1755"/>
                <a:gd name="T44" fmla="*/ 567 w 2429"/>
                <a:gd name="T45" fmla="*/ 0 h 1755"/>
                <a:gd name="T46" fmla="*/ 333 w 2429"/>
                <a:gd name="T47" fmla="*/ 211 h 1755"/>
                <a:gd name="T48" fmla="*/ 567 w 2429"/>
                <a:gd name="T49" fmla="*/ 102 h 1755"/>
                <a:gd name="T50" fmla="*/ 2327 w 2429"/>
                <a:gd name="T51" fmla="*/ 293 h 1755"/>
                <a:gd name="T52" fmla="*/ 2230 w 2429"/>
                <a:gd name="T53" fmla="*/ 1365 h 1755"/>
                <a:gd name="T54" fmla="*/ 2280 w 2429"/>
                <a:gd name="T55" fmla="*/ 1453 h 1755"/>
                <a:gd name="T56" fmla="*/ 2429 w 2429"/>
                <a:gd name="T57" fmla="*/ 293 h 1755"/>
                <a:gd name="T58" fmla="*/ 1773 w 2429"/>
                <a:gd name="T59" fmla="*/ 644 h 1755"/>
                <a:gd name="T60" fmla="*/ 1119 w 2429"/>
                <a:gd name="T61" fmla="*/ 715 h 1755"/>
                <a:gd name="T62" fmla="*/ 1773 w 2429"/>
                <a:gd name="T63" fmla="*/ 786 h 1755"/>
                <a:gd name="T64" fmla="*/ 1773 w 2429"/>
                <a:gd name="T65" fmla="*/ 644 h 1755"/>
                <a:gd name="T66" fmla="*/ 1257 w 2429"/>
                <a:gd name="T67" fmla="*/ 948 h 1755"/>
                <a:gd name="T68" fmla="*/ 1257 w 2429"/>
                <a:gd name="T69" fmla="*/ 999 h 1755"/>
                <a:gd name="T70" fmla="*/ 1804 w 2429"/>
                <a:gd name="T71" fmla="*/ 974 h 1755"/>
                <a:gd name="T72" fmla="*/ 1778 w 2429"/>
                <a:gd name="T73" fmla="*/ 1090 h 1755"/>
                <a:gd name="T74" fmla="*/ 1232 w 2429"/>
                <a:gd name="T75" fmla="*/ 1116 h 1755"/>
                <a:gd name="T76" fmla="*/ 1778 w 2429"/>
                <a:gd name="T77" fmla="*/ 1141 h 1755"/>
                <a:gd name="T78" fmla="*/ 1778 w 2429"/>
                <a:gd name="T79" fmla="*/ 1090 h 1755"/>
                <a:gd name="T80" fmla="*/ 1271 w 2429"/>
                <a:gd name="T81" fmla="*/ 1232 h 1755"/>
                <a:gd name="T82" fmla="*/ 1271 w 2429"/>
                <a:gd name="T83" fmla="*/ 1283 h 1755"/>
                <a:gd name="T84" fmla="*/ 1594 w 2429"/>
                <a:gd name="T85" fmla="*/ 1258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29" h="1755">
                  <a:moveTo>
                    <a:pt x="886" y="938"/>
                  </a:moveTo>
                  <a:cubicBezTo>
                    <a:pt x="884" y="936"/>
                    <a:pt x="884" y="936"/>
                    <a:pt x="884" y="936"/>
                  </a:cubicBezTo>
                  <a:cubicBezTo>
                    <a:pt x="883" y="938"/>
                    <a:pt x="883" y="938"/>
                    <a:pt x="883" y="938"/>
                  </a:cubicBezTo>
                  <a:cubicBezTo>
                    <a:pt x="851" y="973"/>
                    <a:pt x="808" y="997"/>
                    <a:pt x="762" y="1005"/>
                  </a:cubicBezTo>
                  <a:cubicBezTo>
                    <a:pt x="760" y="1006"/>
                    <a:pt x="760" y="1006"/>
                    <a:pt x="760" y="1006"/>
                  </a:cubicBezTo>
                  <a:cubicBezTo>
                    <a:pt x="760" y="1008"/>
                    <a:pt x="760" y="1008"/>
                    <a:pt x="760" y="1008"/>
                  </a:cubicBezTo>
                  <a:cubicBezTo>
                    <a:pt x="760" y="1139"/>
                    <a:pt x="736" y="1234"/>
                    <a:pt x="717" y="1234"/>
                  </a:cubicBezTo>
                  <a:cubicBezTo>
                    <a:pt x="699" y="1234"/>
                    <a:pt x="675" y="1171"/>
                    <a:pt x="675" y="1006"/>
                  </a:cubicBezTo>
                  <a:cubicBezTo>
                    <a:pt x="675" y="1004"/>
                    <a:pt x="675" y="1004"/>
                    <a:pt x="675" y="1004"/>
                  </a:cubicBezTo>
                  <a:cubicBezTo>
                    <a:pt x="673" y="1004"/>
                    <a:pt x="673" y="1004"/>
                    <a:pt x="673" y="1004"/>
                  </a:cubicBezTo>
                  <a:cubicBezTo>
                    <a:pt x="626" y="993"/>
                    <a:pt x="582" y="966"/>
                    <a:pt x="551" y="928"/>
                  </a:cubicBezTo>
                  <a:cubicBezTo>
                    <a:pt x="550" y="926"/>
                    <a:pt x="550" y="926"/>
                    <a:pt x="550" y="926"/>
                  </a:cubicBezTo>
                  <a:cubicBezTo>
                    <a:pt x="548" y="927"/>
                    <a:pt x="548" y="927"/>
                    <a:pt x="548" y="927"/>
                  </a:cubicBezTo>
                  <a:cubicBezTo>
                    <a:pt x="424" y="1012"/>
                    <a:pt x="342" y="1187"/>
                    <a:pt x="334" y="1384"/>
                  </a:cubicBezTo>
                  <a:cubicBezTo>
                    <a:pt x="334" y="1386"/>
                    <a:pt x="334" y="1386"/>
                    <a:pt x="334" y="1386"/>
                  </a:cubicBezTo>
                  <a:cubicBezTo>
                    <a:pt x="335" y="1386"/>
                    <a:pt x="335" y="1386"/>
                    <a:pt x="335" y="1386"/>
                  </a:cubicBezTo>
                  <a:cubicBezTo>
                    <a:pt x="451" y="1460"/>
                    <a:pt x="585" y="1499"/>
                    <a:pt x="721" y="1499"/>
                  </a:cubicBezTo>
                  <a:cubicBezTo>
                    <a:pt x="849" y="1499"/>
                    <a:pt x="975" y="1465"/>
                    <a:pt x="1085" y="1400"/>
                  </a:cubicBezTo>
                  <a:cubicBezTo>
                    <a:pt x="1086" y="1399"/>
                    <a:pt x="1086" y="1399"/>
                    <a:pt x="1086" y="1399"/>
                  </a:cubicBezTo>
                  <a:cubicBezTo>
                    <a:pt x="1086" y="1398"/>
                    <a:pt x="1086" y="1398"/>
                    <a:pt x="1086" y="1398"/>
                  </a:cubicBezTo>
                  <a:cubicBezTo>
                    <a:pt x="1082" y="1205"/>
                    <a:pt x="1005" y="1028"/>
                    <a:pt x="886" y="938"/>
                  </a:cubicBezTo>
                  <a:close/>
                  <a:moveTo>
                    <a:pt x="716" y="974"/>
                  </a:moveTo>
                  <a:cubicBezTo>
                    <a:pt x="839" y="974"/>
                    <a:pt x="939" y="874"/>
                    <a:pt x="939" y="751"/>
                  </a:cubicBezTo>
                  <a:cubicBezTo>
                    <a:pt x="939" y="628"/>
                    <a:pt x="839" y="528"/>
                    <a:pt x="716" y="528"/>
                  </a:cubicBezTo>
                  <a:cubicBezTo>
                    <a:pt x="593" y="528"/>
                    <a:pt x="493" y="628"/>
                    <a:pt x="493" y="751"/>
                  </a:cubicBezTo>
                  <a:cubicBezTo>
                    <a:pt x="493" y="874"/>
                    <a:pt x="593" y="974"/>
                    <a:pt x="716" y="974"/>
                  </a:cubicBezTo>
                  <a:close/>
                  <a:moveTo>
                    <a:pt x="1862" y="264"/>
                  </a:moveTo>
                  <a:cubicBezTo>
                    <a:pt x="293" y="264"/>
                    <a:pt x="293" y="264"/>
                    <a:pt x="293" y="264"/>
                  </a:cubicBezTo>
                  <a:cubicBezTo>
                    <a:pt x="132" y="264"/>
                    <a:pt x="0" y="395"/>
                    <a:pt x="0" y="557"/>
                  </a:cubicBezTo>
                  <a:cubicBezTo>
                    <a:pt x="0" y="1461"/>
                    <a:pt x="0" y="1461"/>
                    <a:pt x="0" y="1461"/>
                  </a:cubicBezTo>
                  <a:cubicBezTo>
                    <a:pt x="0" y="1623"/>
                    <a:pt x="132" y="1755"/>
                    <a:pt x="293" y="1755"/>
                  </a:cubicBezTo>
                  <a:cubicBezTo>
                    <a:pt x="1862" y="1755"/>
                    <a:pt x="1862" y="1755"/>
                    <a:pt x="1862" y="1755"/>
                  </a:cubicBezTo>
                  <a:cubicBezTo>
                    <a:pt x="2023" y="1755"/>
                    <a:pt x="2155" y="1623"/>
                    <a:pt x="2155" y="1461"/>
                  </a:cubicBezTo>
                  <a:cubicBezTo>
                    <a:pt x="2155" y="557"/>
                    <a:pt x="2155" y="557"/>
                    <a:pt x="2155" y="557"/>
                  </a:cubicBezTo>
                  <a:cubicBezTo>
                    <a:pt x="2155" y="395"/>
                    <a:pt x="2023" y="264"/>
                    <a:pt x="1862" y="264"/>
                  </a:cubicBezTo>
                  <a:close/>
                  <a:moveTo>
                    <a:pt x="2053" y="1461"/>
                  </a:moveTo>
                  <a:cubicBezTo>
                    <a:pt x="2053" y="1567"/>
                    <a:pt x="1967" y="1653"/>
                    <a:pt x="1862" y="1653"/>
                  </a:cubicBezTo>
                  <a:cubicBezTo>
                    <a:pt x="293" y="1653"/>
                    <a:pt x="293" y="1653"/>
                    <a:pt x="293" y="1653"/>
                  </a:cubicBezTo>
                  <a:cubicBezTo>
                    <a:pt x="187" y="1653"/>
                    <a:pt x="101" y="1567"/>
                    <a:pt x="101" y="1461"/>
                  </a:cubicBezTo>
                  <a:cubicBezTo>
                    <a:pt x="101" y="557"/>
                    <a:pt x="101" y="557"/>
                    <a:pt x="101" y="557"/>
                  </a:cubicBezTo>
                  <a:cubicBezTo>
                    <a:pt x="101" y="451"/>
                    <a:pt x="187" y="365"/>
                    <a:pt x="293" y="365"/>
                  </a:cubicBezTo>
                  <a:cubicBezTo>
                    <a:pt x="1862" y="365"/>
                    <a:pt x="1862" y="365"/>
                    <a:pt x="1862" y="365"/>
                  </a:cubicBezTo>
                  <a:cubicBezTo>
                    <a:pt x="1967" y="365"/>
                    <a:pt x="2053" y="451"/>
                    <a:pt x="2053" y="557"/>
                  </a:cubicBezTo>
                  <a:lnTo>
                    <a:pt x="2053" y="1461"/>
                  </a:lnTo>
                  <a:close/>
                  <a:moveTo>
                    <a:pt x="2135" y="0"/>
                  </a:moveTo>
                  <a:cubicBezTo>
                    <a:pt x="567" y="0"/>
                    <a:pt x="567" y="0"/>
                    <a:pt x="567" y="0"/>
                  </a:cubicBezTo>
                  <a:cubicBezTo>
                    <a:pt x="464" y="0"/>
                    <a:pt x="370" y="53"/>
                    <a:pt x="316" y="141"/>
                  </a:cubicBezTo>
                  <a:cubicBezTo>
                    <a:pt x="302" y="165"/>
                    <a:pt x="309" y="196"/>
                    <a:pt x="333" y="211"/>
                  </a:cubicBezTo>
                  <a:cubicBezTo>
                    <a:pt x="357" y="225"/>
                    <a:pt x="388" y="218"/>
                    <a:pt x="403" y="194"/>
                  </a:cubicBezTo>
                  <a:cubicBezTo>
                    <a:pt x="438" y="136"/>
                    <a:pt x="500" y="102"/>
                    <a:pt x="567" y="102"/>
                  </a:cubicBezTo>
                  <a:cubicBezTo>
                    <a:pt x="2135" y="102"/>
                    <a:pt x="2135" y="102"/>
                    <a:pt x="2135" y="102"/>
                  </a:cubicBezTo>
                  <a:cubicBezTo>
                    <a:pt x="2241" y="102"/>
                    <a:pt x="2327" y="188"/>
                    <a:pt x="2327" y="293"/>
                  </a:cubicBezTo>
                  <a:cubicBezTo>
                    <a:pt x="2327" y="1198"/>
                    <a:pt x="2327" y="1198"/>
                    <a:pt x="2327" y="1198"/>
                  </a:cubicBezTo>
                  <a:cubicBezTo>
                    <a:pt x="2327" y="1267"/>
                    <a:pt x="2290" y="1330"/>
                    <a:pt x="2230" y="1365"/>
                  </a:cubicBezTo>
                  <a:cubicBezTo>
                    <a:pt x="2206" y="1378"/>
                    <a:pt x="2197" y="1409"/>
                    <a:pt x="2211" y="1434"/>
                  </a:cubicBezTo>
                  <a:cubicBezTo>
                    <a:pt x="2225" y="1458"/>
                    <a:pt x="2256" y="1466"/>
                    <a:pt x="2280" y="1453"/>
                  </a:cubicBezTo>
                  <a:cubicBezTo>
                    <a:pt x="2372" y="1401"/>
                    <a:pt x="2429" y="1303"/>
                    <a:pt x="2429" y="1198"/>
                  </a:cubicBezTo>
                  <a:cubicBezTo>
                    <a:pt x="2429" y="293"/>
                    <a:pt x="2429" y="293"/>
                    <a:pt x="2429" y="293"/>
                  </a:cubicBezTo>
                  <a:cubicBezTo>
                    <a:pt x="2429" y="132"/>
                    <a:pt x="2297" y="0"/>
                    <a:pt x="2135" y="0"/>
                  </a:cubicBezTo>
                  <a:close/>
                  <a:moveTo>
                    <a:pt x="1773" y="644"/>
                  </a:moveTo>
                  <a:cubicBezTo>
                    <a:pt x="1190" y="644"/>
                    <a:pt x="1190" y="644"/>
                    <a:pt x="1190" y="644"/>
                  </a:cubicBezTo>
                  <a:cubicBezTo>
                    <a:pt x="1151" y="644"/>
                    <a:pt x="1119" y="676"/>
                    <a:pt x="1119" y="715"/>
                  </a:cubicBezTo>
                  <a:cubicBezTo>
                    <a:pt x="1119" y="754"/>
                    <a:pt x="1151" y="786"/>
                    <a:pt x="1190" y="786"/>
                  </a:cubicBezTo>
                  <a:cubicBezTo>
                    <a:pt x="1773" y="786"/>
                    <a:pt x="1773" y="786"/>
                    <a:pt x="1773" y="786"/>
                  </a:cubicBezTo>
                  <a:cubicBezTo>
                    <a:pt x="1812" y="786"/>
                    <a:pt x="1844" y="754"/>
                    <a:pt x="1844" y="715"/>
                  </a:cubicBezTo>
                  <a:cubicBezTo>
                    <a:pt x="1844" y="676"/>
                    <a:pt x="1812" y="644"/>
                    <a:pt x="1773" y="644"/>
                  </a:cubicBezTo>
                  <a:close/>
                  <a:moveTo>
                    <a:pt x="1778" y="948"/>
                  </a:moveTo>
                  <a:cubicBezTo>
                    <a:pt x="1257" y="948"/>
                    <a:pt x="1257" y="948"/>
                    <a:pt x="1257" y="948"/>
                  </a:cubicBezTo>
                  <a:cubicBezTo>
                    <a:pt x="1243" y="948"/>
                    <a:pt x="1232" y="960"/>
                    <a:pt x="1232" y="974"/>
                  </a:cubicBezTo>
                  <a:cubicBezTo>
                    <a:pt x="1232" y="988"/>
                    <a:pt x="1243" y="999"/>
                    <a:pt x="1257" y="999"/>
                  </a:cubicBezTo>
                  <a:cubicBezTo>
                    <a:pt x="1778" y="999"/>
                    <a:pt x="1778" y="999"/>
                    <a:pt x="1778" y="999"/>
                  </a:cubicBezTo>
                  <a:cubicBezTo>
                    <a:pt x="1792" y="999"/>
                    <a:pt x="1804" y="988"/>
                    <a:pt x="1804" y="974"/>
                  </a:cubicBezTo>
                  <a:cubicBezTo>
                    <a:pt x="1804" y="960"/>
                    <a:pt x="1792" y="948"/>
                    <a:pt x="1778" y="948"/>
                  </a:cubicBezTo>
                  <a:close/>
                  <a:moveTo>
                    <a:pt x="1778" y="1090"/>
                  </a:moveTo>
                  <a:cubicBezTo>
                    <a:pt x="1257" y="1090"/>
                    <a:pt x="1257" y="1090"/>
                    <a:pt x="1257" y="1090"/>
                  </a:cubicBezTo>
                  <a:cubicBezTo>
                    <a:pt x="1243" y="1090"/>
                    <a:pt x="1232" y="1102"/>
                    <a:pt x="1232" y="1116"/>
                  </a:cubicBezTo>
                  <a:cubicBezTo>
                    <a:pt x="1232" y="1130"/>
                    <a:pt x="1243" y="1141"/>
                    <a:pt x="1257" y="1141"/>
                  </a:cubicBezTo>
                  <a:cubicBezTo>
                    <a:pt x="1778" y="1141"/>
                    <a:pt x="1778" y="1141"/>
                    <a:pt x="1778" y="1141"/>
                  </a:cubicBezTo>
                  <a:cubicBezTo>
                    <a:pt x="1792" y="1141"/>
                    <a:pt x="1804" y="1130"/>
                    <a:pt x="1804" y="1116"/>
                  </a:cubicBezTo>
                  <a:cubicBezTo>
                    <a:pt x="1804" y="1102"/>
                    <a:pt x="1792" y="1090"/>
                    <a:pt x="1778" y="1090"/>
                  </a:cubicBezTo>
                  <a:close/>
                  <a:moveTo>
                    <a:pt x="1568" y="1232"/>
                  </a:moveTo>
                  <a:cubicBezTo>
                    <a:pt x="1271" y="1232"/>
                    <a:pt x="1271" y="1232"/>
                    <a:pt x="1271" y="1232"/>
                  </a:cubicBezTo>
                  <a:cubicBezTo>
                    <a:pt x="1257" y="1232"/>
                    <a:pt x="1246" y="1244"/>
                    <a:pt x="1246" y="1258"/>
                  </a:cubicBezTo>
                  <a:cubicBezTo>
                    <a:pt x="1246" y="1272"/>
                    <a:pt x="1257" y="1283"/>
                    <a:pt x="1271" y="1283"/>
                  </a:cubicBezTo>
                  <a:cubicBezTo>
                    <a:pt x="1568" y="1283"/>
                    <a:pt x="1568" y="1283"/>
                    <a:pt x="1568" y="1283"/>
                  </a:cubicBezTo>
                  <a:cubicBezTo>
                    <a:pt x="1582" y="1283"/>
                    <a:pt x="1594" y="1272"/>
                    <a:pt x="1594" y="1258"/>
                  </a:cubicBezTo>
                  <a:cubicBezTo>
                    <a:pt x="1594" y="1244"/>
                    <a:pt x="1582" y="1232"/>
                    <a:pt x="1568" y="1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6" name="Rectangle 368"/>
            <p:cNvSpPr>
              <a:spLocks noChangeArrowheads="1"/>
            </p:cNvSpPr>
            <p:nvPr/>
          </p:nvSpPr>
          <p:spPr bwMode="auto">
            <a:xfrm rot="20520000">
              <a:off x="5321485" y="5017343"/>
              <a:ext cx="2274084" cy="21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Increasing Content Quality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857" name="Rectangle 368"/>
            <p:cNvSpPr>
              <a:spLocks noChangeArrowheads="1"/>
            </p:cNvSpPr>
            <p:nvPr/>
          </p:nvSpPr>
          <p:spPr bwMode="auto">
            <a:xfrm rot="1080000">
              <a:off x="5232167" y="2612801"/>
              <a:ext cx="2362378" cy="21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Decreasing Content Volume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  <p:cxnSp>
          <p:nvCxnSpPr>
            <p:cNvPr id="1391" name="Straight Connector 1390"/>
            <p:cNvCxnSpPr>
              <a:cxnSpLocks/>
              <a:stCxn id="3021" idx="6"/>
              <a:endCxn id="1225" idx="25"/>
            </p:cNvCxnSpPr>
            <p:nvPr/>
          </p:nvCxnSpPr>
          <p:spPr>
            <a:xfrm>
              <a:off x="3289408" y="2498423"/>
              <a:ext cx="1172172" cy="49157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Straight Connector 1391"/>
            <p:cNvCxnSpPr>
              <a:cxnSpLocks/>
              <a:stCxn id="3021" idx="6"/>
              <a:endCxn id="1215" idx="2"/>
            </p:cNvCxnSpPr>
            <p:nvPr/>
          </p:nvCxnSpPr>
          <p:spPr>
            <a:xfrm>
              <a:off x="3289408" y="2498423"/>
              <a:ext cx="849896" cy="7471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/>
            <p:cNvCxnSpPr>
              <a:cxnSpLocks/>
              <a:stCxn id="3023" idx="6"/>
              <a:endCxn id="1230" idx="2"/>
            </p:cNvCxnSpPr>
            <p:nvPr/>
          </p:nvCxnSpPr>
          <p:spPr>
            <a:xfrm>
              <a:off x="3289408" y="3208470"/>
              <a:ext cx="1138766" cy="29953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/>
            <p:cNvCxnSpPr>
              <a:cxnSpLocks/>
              <a:stCxn id="3023" idx="6"/>
              <a:endCxn id="1228" idx="2"/>
            </p:cNvCxnSpPr>
            <p:nvPr/>
          </p:nvCxnSpPr>
          <p:spPr>
            <a:xfrm flipV="1">
              <a:off x="3289408" y="3172486"/>
              <a:ext cx="728297" cy="35984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Straight Connector 1394"/>
            <p:cNvCxnSpPr>
              <a:cxnSpLocks/>
              <a:stCxn id="3022" idx="6"/>
              <a:endCxn id="1245" idx="21"/>
            </p:cNvCxnSpPr>
            <p:nvPr/>
          </p:nvCxnSpPr>
          <p:spPr>
            <a:xfrm>
              <a:off x="3289408" y="3917131"/>
              <a:ext cx="991154" cy="26674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Straight Connector 1395"/>
            <p:cNvCxnSpPr>
              <a:cxnSpLocks/>
              <a:stCxn id="3022" idx="6"/>
              <a:endCxn id="1242" idx="35"/>
            </p:cNvCxnSpPr>
            <p:nvPr/>
          </p:nvCxnSpPr>
          <p:spPr>
            <a:xfrm flipV="1">
              <a:off x="3289408" y="3651726"/>
              <a:ext cx="662434" cy="26540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Straight Connector 1396"/>
            <p:cNvCxnSpPr>
              <a:cxnSpLocks/>
              <a:stCxn id="3024" idx="6"/>
              <a:endCxn id="1208" idx="2"/>
            </p:cNvCxnSpPr>
            <p:nvPr/>
          </p:nvCxnSpPr>
          <p:spPr>
            <a:xfrm flipV="1">
              <a:off x="3289408" y="4480702"/>
              <a:ext cx="1179147" cy="14509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Straight Connector 1397"/>
            <p:cNvCxnSpPr>
              <a:cxnSpLocks/>
              <a:stCxn id="3024" idx="6"/>
              <a:endCxn id="1227" idx="8"/>
            </p:cNvCxnSpPr>
            <p:nvPr/>
          </p:nvCxnSpPr>
          <p:spPr>
            <a:xfrm flipV="1">
              <a:off x="3289408" y="4309618"/>
              <a:ext cx="603207" cy="316174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/>
            <p:cNvCxnSpPr>
              <a:cxnSpLocks/>
              <a:stCxn id="3025" idx="6"/>
              <a:endCxn id="1197" idx="14"/>
            </p:cNvCxnSpPr>
            <p:nvPr/>
          </p:nvCxnSpPr>
          <p:spPr>
            <a:xfrm flipV="1">
              <a:off x="3289408" y="5000382"/>
              <a:ext cx="734640" cy="33684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9" name="Group 1188"/>
            <p:cNvGrpSpPr/>
            <p:nvPr/>
          </p:nvGrpSpPr>
          <p:grpSpPr>
            <a:xfrm>
              <a:off x="3943296" y="4863661"/>
              <a:ext cx="239229" cy="239229"/>
              <a:chOff x="12858749" y="21598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95" name="Oval 1194"/>
              <p:cNvSpPr/>
              <p:nvPr/>
            </p:nvSpPr>
            <p:spPr>
              <a:xfrm>
                <a:off x="12858749" y="21598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6" name="Group 796"/>
              <p:cNvGrpSpPr>
                <a:grpSpLocks noChangeAspect="1"/>
              </p:cNvGrpSpPr>
              <p:nvPr/>
            </p:nvGrpSpPr>
            <p:grpSpPr bwMode="auto">
              <a:xfrm>
                <a:off x="12905133" y="2209221"/>
                <a:ext cx="157163" cy="127469"/>
                <a:chOff x="8435" y="-69"/>
                <a:chExt cx="434" cy="352"/>
              </a:xfrm>
              <a:grpFill/>
            </p:grpSpPr>
            <p:sp>
              <p:nvSpPr>
                <p:cNvPr id="1197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8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9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0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1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401" name="Straight Connector 1400"/>
            <p:cNvCxnSpPr>
              <a:cxnSpLocks/>
              <a:stCxn id="3025" idx="6"/>
              <a:endCxn id="1191" idx="2"/>
            </p:cNvCxnSpPr>
            <p:nvPr/>
          </p:nvCxnSpPr>
          <p:spPr>
            <a:xfrm flipV="1">
              <a:off x="3289408" y="5253041"/>
              <a:ext cx="917948" cy="8418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0" name="Group 1189"/>
            <p:cNvGrpSpPr/>
            <p:nvPr/>
          </p:nvGrpSpPr>
          <p:grpSpPr>
            <a:xfrm>
              <a:off x="4207356" y="513342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91" name="Oval 1190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2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193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4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405" name="Straight Connector 1404"/>
            <p:cNvCxnSpPr>
              <a:cxnSpLocks/>
              <a:stCxn id="3024" idx="6"/>
              <a:endCxn id="1202" idx="2"/>
            </p:cNvCxnSpPr>
            <p:nvPr/>
          </p:nvCxnSpPr>
          <p:spPr>
            <a:xfrm>
              <a:off x="3289408" y="4625792"/>
              <a:ext cx="895680" cy="10596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4" name="Group 1183"/>
            <p:cNvGrpSpPr/>
            <p:nvPr/>
          </p:nvGrpSpPr>
          <p:grpSpPr>
            <a:xfrm>
              <a:off x="3817509" y="4178492"/>
              <a:ext cx="239229" cy="239229"/>
              <a:chOff x="12615862" y="19360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26" name="Oval 1225"/>
              <p:cNvSpPr/>
              <p:nvPr/>
            </p:nvSpPr>
            <p:spPr>
              <a:xfrm>
                <a:off x="12615862" y="19360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7" name="Freeform 788"/>
              <p:cNvSpPr>
                <a:spLocks/>
              </p:cNvSpPr>
              <p:nvPr/>
            </p:nvSpPr>
            <p:spPr bwMode="auto">
              <a:xfrm>
                <a:off x="12662613" y="1974848"/>
                <a:ext cx="158806" cy="168911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87" name="Group 1186"/>
            <p:cNvGrpSpPr/>
            <p:nvPr/>
          </p:nvGrpSpPr>
          <p:grpSpPr>
            <a:xfrm>
              <a:off x="4468555" y="4361087"/>
              <a:ext cx="239229" cy="239229"/>
              <a:chOff x="12834937" y="16693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08" name="Oval 1207"/>
              <p:cNvSpPr/>
              <p:nvPr/>
            </p:nvSpPr>
            <p:spPr>
              <a:xfrm>
                <a:off x="12834937" y="16693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9" name="Group 811"/>
              <p:cNvGrpSpPr>
                <a:grpSpLocks noChangeAspect="1"/>
              </p:cNvGrpSpPr>
              <p:nvPr/>
            </p:nvGrpSpPr>
            <p:grpSpPr bwMode="auto">
              <a:xfrm>
                <a:off x="12868500" y="1704903"/>
                <a:ext cx="173280" cy="145504"/>
                <a:chOff x="8065" y="-446"/>
                <a:chExt cx="418" cy="351"/>
              </a:xfrm>
              <a:grpFill/>
            </p:grpSpPr>
            <p:sp>
              <p:nvSpPr>
                <p:cNvPr id="1210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1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2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3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4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8" name="Group 1187"/>
            <p:cNvGrpSpPr/>
            <p:nvPr/>
          </p:nvGrpSpPr>
          <p:grpSpPr>
            <a:xfrm>
              <a:off x="4185088" y="4612144"/>
              <a:ext cx="239229" cy="239229"/>
              <a:chOff x="12638087" y="24011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02" name="Oval 1201"/>
              <p:cNvSpPr/>
              <p:nvPr/>
            </p:nvSpPr>
            <p:spPr>
              <a:xfrm>
                <a:off x="12638087" y="24011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3" name="Group 1202"/>
              <p:cNvGrpSpPr/>
              <p:nvPr/>
            </p:nvGrpSpPr>
            <p:grpSpPr>
              <a:xfrm>
                <a:off x="12686057" y="2447518"/>
                <a:ext cx="142878" cy="136648"/>
                <a:chOff x="13144500" y="-407988"/>
                <a:chExt cx="582613" cy="557213"/>
              </a:xfrm>
              <a:grpFill/>
            </p:grpSpPr>
            <p:sp>
              <p:nvSpPr>
                <p:cNvPr id="1204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5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6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7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0" name="Group 1179"/>
            <p:cNvGrpSpPr/>
            <p:nvPr/>
          </p:nvGrpSpPr>
          <p:grpSpPr>
            <a:xfrm>
              <a:off x="4200244" y="406887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43" name="Oval 1242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44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245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6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1" name="Group 1180"/>
            <p:cNvGrpSpPr/>
            <p:nvPr/>
          </p:nvGrpSpPr>
          <p:grpSpPr>
            <a:xfrm>
              <a:off x="3839378" y="3540485"/>
              <a:ext cx="239229" cy="239229"/>
              <a:chOff x="12638087" y="24011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37" name="Oval 1236"/>
              <p:cNvSpPr/>
              <p:nvPr/>
            </p:nvSpPr>
            <p:spPr>
              <a:xfrm>
                <a:off x="12638087" y="24011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8" name="Group 1237"/>
              <p:cNvGrpSpPr/>
              <p:nvPr/>
            </p:nvGrpSpPr>
            <p:grpSpPr>
              <a:xfrm>
                <a:off x="12686057" y="2447518"/>
                <a:ext cx="142878" cy="136648"/>
                <a:chOff x="13144500" y="-407988"/>
                <a:chExt cx="582613" cy="557213"/>
              </a:xfrm>
              <a:grpFill/>
            </p:grpSpPr>
            <p:sp>
              <p:nvSpPr>
                <p:cNvPr id="1239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0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1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2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2" name="Group 1181"/>
            <p:cNvGrpSpPr/>
            <p:nvPr/>
          </p:nvGrpSpPr>
          <p:grpSpPr>
            <a:xfrm>
              <a:off x="4428174" y="3388390"/>
              <a:ext cx="239229" cy="239229"/>
              <a:chOff x="12858749" y="21598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30" name="Oval 1229"/>
              <p:cNvSpPr/>
              <p:nvPr/>
            </p:nvSpPr>
            <p:spPr>
              <a:xfrm>
                <a:off x="12858749" y="21598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1" name="Group 796"/>
              <p:cNvGrpSpPr>
                <a:grpSpLocks noChangeAspect="1"/>
              </p:cNvGrpSpPr>
              <p:nvPr/>
            </p:nvGrpSpPr>
            <p:grpSpPr bwMode="auto">
              <a:xfrm>
                <a:off x="12905133" y="2209221"/>
                <a:ext cx="157163" cy="127469"/>
                <a:chOff x="8435" y="-69"/>
                <a:chExt cx="434" cy="352"/>
              </a:xfrm>
              <a:grpFill/>
            </p:grpSpPr>
            <p:sp>
              <p:nvSpPr>
                <p:cNvPr id="1232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3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4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5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6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3" name="Group 1182"/>
            <p:cNvGrpSpPr/>
            <p:nvPr/>
          </p:nvGrpSpPr>
          <p:grpSpPr>
            <a:xfrm>
              <a:off x="4017705" y="3052871"/>
              <a:ext cx="239229" cy="239229"/>
              <a:chOff x="12615862" y="19360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28" name="Oval 1227"/>
              <p:cNvSpPr/>
              <p:nvPr/>
            </p:nvSpPr>
            <p:spPr>
              <a:xfrm>
                <a:off x="12615862" y="19360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9" name="Freeform 788"/>
              <p:cNvSpPr>
                <a:spLocks/>
              </p:cNvSpPr>
              <p:nvPr/>
            </p:nvSpPr>
            <p:spPr bwMode="auto">
              <a:xfrm>
                <a:off x="12662613" y="1974848"/>
                <a:ext cx="158806" cy="168911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85" name="Group 1184"/>
            <p:cNvGrpSpPr/>
            <p:nvPr/>
          </p:nvGrpSpPr>
          <p:grpSpPr>
            <a:xfrm>
              <a:off x="4367267" y="2881258"/>
              <a:ext cx="239229" cy="239229"/>
              <a:chOff x="12834937" y="16693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19" name="Oval 1218"/>
              <p:cNvSpPr/>
              <p:nvPr/>
            </p:nvSpPr>
            <p:spPr>
              <a:xfrm>
                <a:off x="12834937" y="16693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0" name="Group 811"/>
              <p:cNvGrpSpPr>
                <a:grpSpLocks noChangeAspect="1"/>
              </p:cNvGrpSpPr>
              <p:nvPr/>
            </p:nvGrpSpPr>
            <p:grpSpPr bwMode="auto">
              <a:xfrm>
                <a:off x="12868500" y="1704903"/>
                <a:ext cx="173280" cy="145504"/>
                <a:chOff x="8065" y="-446"/>
                <a:chExt cx="418" cy="351"/>
              </a:xfrm>
              <a:grpFill/>
            </p:grpSpPr>
            <p:sp>
              <p:nvSpPr>
                <p:cNvPr id="1221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2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3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4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5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6" name="Group 1185"/>
            <p:cNvGrpSpPr/>
            <p:nvPr/>
          </p:nvGrpSpPr>
          <p:grpSpPr>
            <a:xfrm>
              <a:off x="4139304" y="245352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15" name="Oval 1214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6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217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8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84" name="Group 1383"/>
            <p:cNvGrpSpPr/>
            <p:nvPr/>
          </p:nvGrpSpPr>
          <p:grpSpPr>
            <a:xfrm>
              <a:off x="6862415" y="3571722"/>
              <a:ext cx="961589" cy="693588"/>
              <a:chOff x="6346934" y="2484159"/>
              <a:chExt cx="1001532" cy="722398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178" name="Group 1177"/>
              <p:cNvGrpSpPr/>
              <p:nvPr/>
            </p:nvGrpSpPr>
            <p:grpSpPr>
              <a:xfrm>
                <a:off x="6430009" y="2577299"/>
                <a:ext cx="826115" cy="532982"/>
                <a:chOff x="6377693" y="2464594"/>
                <a:chExt cx="826115" cy="521501"/>
              </a:xfrm>
              <a:grpFill/>
            </p:grpSpPr>
            <p:grpSp>
              <p:nvGrpSpPr>
                <p:cNvPr id="1137" name="Group 1136"/>
                <p:cNvGrpSpPr/>
                <p:nvPr/>
              </p:nvGrpSpPr>
              <p:grpSpPr>
                <a:xfrm>
                  <a:off x="6384131" y="2464594"/>
                  <a:ext cx="816769" cy="521494"/>
                  <a:chOff x="6384131" y="2464594"/>
                  <a:chExt cx="816769" cy="521494"/>
                </a:xfrm>
                <a:grpFill/>
              </p:grpSpPr>
              <p:cxnSp>
                <p:nvCxnSpPr>
                  <p:cNvPr id="1417" name="Straight Connector 1416"/>
                  <p:cNvCxnSpPr/>
                  <p:nvPr/>
                </p:nvCxnSpPr>
                <p:spPr>
                  <a:xfrm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0" name="Straight Connector 1419"/>
                  <p:cNvCxnSpPr/>
                  <p:nvPr/>
                </p:nvCxnSpPr>
                <p:spPr>
                  <a:xfrm>
                    <a:off x="6384131" y="2464594"/>
                    <a:ext cx="812007" cy="51196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2" name="Straight Connector 1421"/>
                  <p:cNvCxnSpPr/>
                  <p:nvPr/>
                </p:nvCxnSpPr>
                <p:spPr>
                  <a:xfrm>
                    <a:off x="6384131" y="2464594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3" name="Straight Connector 1422"/>
                  <p:cNvCxnSpPr/>
                  <p:nvPr/>
                </p:nvCxnSpPr>
                <p:spPr>
                  <a:xfrm>
                    <a:off x="6384131" y="2464594"/>
                    <a:ext cx="2382" cy="497681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2" name="Straight Connector 1451"/>
                  <p:cNvCxnSpPr/>
                  <p:nvPr/>
                </p:nvCxnSpPr>
                <p:spPr>
                  <a:xfrm>
                    <a:off x="6660355" y="2464594"/>
                    <a:ext cx="273845" cy="50792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/>
                  <p:cNvCxnSpPr/>
                  <p:nvPr/>
                </p:nvCxnSpPr>
                <p:spPr>
                  <a:xfrm flipH="1">
                    <a:off x="6657975" y="2464594"/>
                    <a:ext cx="269080" cy="517248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5" name="Straight Connector 1464"/>
                  <p:cNvCxnSpPr/>
                  <p:nvPr/>
                </p:nvCxnSpPr>
                <p:spPr>
                  <a:xfrm flipV="1"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1" name="Group 1430"/>
                <p:cNvGrpSpPr/>
                <p:nvPr/>
              </p:nvGrpSpPr>
              <p:grpSpPr>
                <a:xfrm flipH="1">
                  <a:off x="6391801" y="2464596"/>
                  <a:ext cx="812007" cy="521494"/>
                  <a:chOff x="6384131" y="2464594"/>
                  <a:chExt cx="812007" cy="521494"/>
                </a:xfrm>
                <a:grpFill/>
              </p:grpSpPr>
              <p:cxnSp>
                <p:nvCxnSpPr>
                  <p:cNvPr id="1432" name="Straight Connector 1431"/>
                  <p:cNvCxnSpPr/>
                  <p:nvPr/>
                </p:nvCxnSpPr>
                <p:spPr>
                  <a:xfrm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3" name="Straight Connector 1432"/>
                  <p:cNvCxnSpPr/>
                  <p:nvPr/>
                </p:nvCxnSpPr>
                <p:spPr>
                  <a:xfrm>
                    <a:off x="6384131" y="2464594"/>
                    <a:ext cx="812007" cy="51196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6" name="Straight Connector 1435"/>
                  <p:cNvCxnSpPr/>
                  <p:nvPr/>
                </p:nvCxnSpPr>
                <p:spPr>
                  <a:xfrm>
                    <a:off x="6384131" y="2464594"/>
                    <a:ext cx="2382" cy="497681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6" name="Straight Connector 1465"/>
                  <p:cNvCxnSpPr/>
                  <p:nvPr/>
                </p:nvCxnSpPr>
                <p:spPr>
                  <a:xfrm flipV="1"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8" name="Group 1437"/>
                <p:cNvGrpSpPr/>
                <p:nvPr/>
              </p:nvGrpSpPr>
              <p:grpSpPr>
                <a:xfrm flipV="1">
                  <a:off x="6377693" y="2726539"/>
                  <a:ext cx="816769" cy="259556"/>
                  <a:chOff x="6384131" y="2464594"/>
                  <a:chExt cx="816769" cy="259556"/>
                </a:xfrm>
                <a:grpFill/>
              </p:grpSpPr>
              <p:cxnSp>
                <p:nvCxnSpPr>
                  <p:cNvPr id="1442" name="Straight Connector 1441"/>
                  <p:cNvCxnSpPr/>
                  <p:nvPr/>
                </p:nvCxnSpPr>
                <p:spPr>
                  <a:xfrm>
                    <a:off x="6384131" y="2464594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/>
                  <p:cNvCxnSpPr/>
                  <p:nvPr/>
                </p:nvCxnSpPr>
                <p:spPr>
                  <a:xfrm>
                    <a:off x="6384131" y="2724150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5" name="Group 1314"/>
              <p:cNvGrpSpPr/>
              <p:nvPr/>
            </p:nvGrpSpPr>
            <p:grpSpPr>
              <a:xfrm>
                <a:off x="6346934" y="2484159"/>
                <a:ext cx="1001532" cy="722398"/>
                <a:chOff x="16094074" y="2367809"/>
                <a:chExt cx="966320" cy="697000"/>
              </a:xfrm>
              <a:grpFill/>
            </p:grpSpPr>
            <p:grpSp>
              <p:nvGrpSpPr>
                <p:cNvPr id="1316" name="Group 1315"/>
                <p:cNvGrpSpPr/>
                <p:nvPr/>
              </p:nvGrpSpPr>
              <p:grpSpPr>
                <a:xfrm>
                  <a:off x="16355280" y="2882107"/>
                  <a:ext cx="182702" cy="182702"/>
                  <a:chOff x="16349055" y="2936281"/>
                  <a:chExt cx="182702" cy="182702"/>
                </a:xfrm>
                <a:grpFill/>
              </p:grpSpPr>
              <p:sp>
                <p:nvSpPr>
                  <p:cNvPr id="1372" name="Oval 1371"/>
                  <p:cNvSpPr/>
                  <p:nvPr/>
                </p:nvSpPr>
                <p:spPr>
                  <a:xfrm>
                    <a:off x="16349055" y="2936281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16385510" y="2971485"/>
                    <a:ext cx="108583" cy="103849"/>
                    <a:chOff x="13144500" y="-407988"/>
                    <a:chExt cx="582613" cy="557213"/>
                  </a:xfrm>
                  <a:grpFill/>
                </p:grpSpPr>
                <p:sp>
                  <p:nvSpPr>
                    <p:cNvPr id="1374" name="Freeform 805"/>
                    <p:cNvSpPr>
                      <a:spLocks/>
                    </p:cNvSpPr>
                    <p:nvPr/>
                  </p:nvSpPr>
                  <p:spPr bwMode="auto">
                    <a:xfrm>
                      <a:off x="13144500" y="-358775"/>
                      <a:ext cx="581025" cy="90488"/>
                    </a:xfrm>
                    <a:custGeom>
                      <a:avLst/>
                      <a:gdLst>
                        <a:gd name="T0" fmla="*/ 1132 w 2265"/>
                        <a:gd name="T1" fmla="*/ 349 h 350"/>
                        <a:gd name="T2" fmla="*/ 27 w 2265"/>
                        <a:gd name="T3" fmla="*/ 349 h 350"/>
                        <a:gd name="T4" fmla="*/ 0 w 2265"/>
                        <a:gd name="T5" fmla="*/ 324 h 350"/>
                        <a:gd name="T6" fmla="*/ 0 w 2265"/>
                        <a:gd name="T7" fmla="*/ 58 h 350"/>
                        <a:gd name="T8" fmla="*/ 57 w 2265"/>
                        <a:gd name="T9" fmla="*/ 1 h 350"/>
                        <a:gd name="T10" fmla="*/ 329 w 2265"/>
                        <a:gd name="T11" fmla="*/ 1 h 350"/>
                        <a:gd name="T12" fmla="*/ 350 w 2265"/>
                        <a:gd name="T13" fmla="*/ 22 h 350"/>
                        <a:gd name="T14" fmla="*/ 353 w 2265"/>
                        <a:gd name="T15" fmla="*/ 140 h 350"/>
                        <a:gd name="T16" fmla="*/ 521 w 2265"/>
                        <a:gd name="T17" fmla="*/ 197 h 350"/>
                        <a:gd name="T18" fmla="*/ 557 w 2265"/>
                        <a:gd name="T19" fmla="*/ 124 h 350"/>
                        <a:gd name="T20" fmla="*/ 557 w 2265"/>
                        <a:gd name="T21" fmla="*/ 24 h 350"/>
                        <a:gd name="T22" fmla="*/ 580 w 2265"/>
                        <a:gd name="T23" fmla="*/ 1 h 350"/>
                        <a:gd name="T24" fmla="*/ 1076 w 2265"/>
                        <a:gd name="T25" fmla="*/ 1 h 350"/>
                        <a:gd name="T26" fmla="*/ 1706 w 2265"/>
                        <a:gd name="T27" fmla="*/ 1 h 350"/>
                        <a:gd name="T28" fmla="*/ 1729 w 2265"/>
                        <a:gd name="T29" fmla="*/ 24 h 350"/>
                        <a:gd name="T30" fmla="*/ 1729 w 2265"/>
                        <a:gd name="T31" fmla="*/ 118 h 350"/>
                        <a:gd name="T32" fmla="*/ 1816 w 2265"/>
                        <a:gd name="T33" fmla="*/ 221 h 350"/>
                        <a:gd name="T34" fmla="*/ 1933 w 2265"/>
                        <a:gd name="T35" fmla="*/ 134 h 350"/>
                        <a:gd name="T36" fmla="*/ 1936 w 2265"/>
                        <a:gd name="T37" fmla="*/ 21 h 350"/>
                        <a:gd name="T38" fmla="*/ 1956 w 2265"/>
                        <a:gd name="T39" fmla="*/ 1 h 350"/>
                        <a:gd name="T40" fmla="*/ 2210 w 2265"/>
                        <a:gd name="T41" fmla="*/ 1 h 350"/>
                        <a:gd name="T42" fmla="*/ 2265 w 2265"/>
                        <a:gd name="T43" fmla="*/ 55 h 350"/>
                        <a:gd name="T44" fmla="*/ 2265 w 2265"/>
                        <a:gd name="T45" fmla="*/ 335 h 350"/>
                        <a:gd name="T46" fmla="*/ 2250 w 2265"/>
                        <a:gd name="T47" fmla="*/ 349 h 350"/>
                        <a:gd name="T48" fmla="*/ 2234 w 2265"/>
                        <a:gd name="T49" fmla="*/ 349 h 350"/>
                        <a:gd name="T50" fmla="*/ 1132 w 2265"/>
                        <a:gd name="T51" fmla="*/ 349 h 3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265" h="350">
                          <a:moveTo>
                            <a:pt x="1132" y="349"/>
                          </a:moveTo>
                          <a:cubicBezTo>
                            <a:pt x="764" y="349"/>
                            <a:pt x="395" y="349"/>
                            <a:pt x="27" y="349"/>
                          </a:cubicBezTo>
                          <a:cubicBezTo>
                            <a:pt x="0" y="349"/>
                            <a:pt x="0" y="349"/>
                            <a:pt x="0" y="324"/>
                          </a:cubicBezTo>
                          <a:cubicBezTo>
                            <a:pt x="0" y="235"/>
                            <a:pt x="0" y="146"/>
                            <a:pt x="0" y="58"/>
                          </a:cubicBezTo>
                          <a:cubicBezTo>
                            <a:pt x="0" y="20"/>
                            <a:pt x="20" y="1"/>
                            <a:pt x="57" y="1"/>
                          </a:cubicBezTo>
                          <a:cubicBezTo>
                            <a:pt x="148" y="1"/>
                            <a:pt x="238" y="1"/>
                            <a:pt x="329" y="1"/>
                          </a:cubicBezTo>
                          <a:cubicBezTo>
                            <a:pt x="346" y="0"/>
                            <a:pt x="350" y="6"/>
                            <a:pt x="350" y="22"/>
                          </a:cubicBezTo>
                          <a:cubicBezTo>
                            <a:pt x="350" y="61"/>
                            <a:pt x="344" y="101"/>
                            <a:pt x="353" y="140"/>
                          </a:cubicBezTo>
                          <a:cubicBezTo>
                            <a:pt x="372" y="218"/>
                            <a:pt x="459" y="248"/>
                            <a:pt x="521" y="197"/>
                          </a:cubicBezTo>
                          <a:cubicBezTo>
                            <a:pt x="543" y="178"/>
                            <a:pt x="556" y="153"/>
                            <a:pt x="557" y="124"/>
                          </a:cubicBezTo>
                          <a:cubicBezTo>
                            <a:pt x="558" y="91"/>
                            <a:pt x="558" y="57"/>
                            <a:pt x="557" y="24"/>
                          </a:cubicBezTo>
                          <a:cubicBezTo>
                            <a:pt x="556" y="6"/>
                            <a:pt x="561" y="0"/>
                            <a:pt x="580" y="1"/>
                          </a:cubicBezTo>
                          <a:cubicBezTo>
                            <a:pt x="745" y="1"/>
                            <a:pt x="910" y="1"/>
                            <a:pt x="1076" y="1"/>
                          </a:cubicBezTo>
                          <a:cubicBezTo>
                            <a:pt x="1286" y="1"/>
                            <a:pt x="1496" y="1"/>
                            <a:pt x="1706" y="1"/>
                          </a:cubicBezTo>
                          <a:cubicBezTo>
                            <a:pt x="1724" y="1"/>
                            <a:pt x="1730" y="5"/>
                            <a:pt x="1729" y="24"/>
                          </a:cubicBezTo>
                          <a:cubicBezTo>
                            <a:pt x="1727" y="55"/>
                            <a:pt x="1729" y="86"/>
                            <a:pt x="1729" y="118"/>
                          </a:cubicBezTo>
                          <a:cubicBezTo>
                            <a:pt x="1729" y="170"/>
                            <a:pt x="1768" y="217"/>
                            <a:pt x="1816" y="221"/>
                          </a:cubicBezTo>
                          <a:cubicBezTo>
                            <a:pt x="1876" y="227"/>
                            <a:pt x="1923" y="192"/>
                            <a:pt x="1933" y="134"/>
                          </a:cubicBezTo>
                          <a:cubicBezTo>
                            <a:pt x="1940" y="97"/>
                            <a:pt x="1936" y="59"/>
                            <a:pt x="1936" y="21"/>
                          </a:cubicBezTo>
                          <a:cubicBezTo>
                            <a:pt x="1936" y="5"/>
                            <a:pt x="1941" y="1"/>
                            <a:pt x="1956" y="1"/>
                          </a:cubicBezTo>
                          <a:cubicBezTo>
                            <a:pt x="2041" y="1"/>
                            <a:pt x="2126" y="1"/>
                            <a:pt x="2210" y="1"/>
                          </a:cubicBezTo>
                          <a:cubicBezTo>
                            <a:pt x="2243" y="1"/>
                            <a:pt x="2265" y="22"/>
                            <a:pt x="2265" y="55"/>
                          </a:cubicBezTo>
                          <a:cubicBezTo>
                            <a:pt x="2265" y="148"/>
                            <a:pt x="2265" y="241"/>
                            <a:pt x="2265" y="335"/>
                          </a:cubicBezTo>
                          <a:cubicBezTo>
                            <a:pt x="2265" y="346"/>
                            <a:pt x="2261" y="350"/>
                            <a:pt x="2250" y="349"/>
                          </a:cubicBezTo>
                          <a:cubicBezTo>
                            <a:pt x="2245" y="349"/>
                            <a:pt x="2239" y="349"/>
                            <a:pt x="2234" y="349"/>
                          </a:cubicBezTo>
                          <a:cubicBezTo>
                            <a:pt x="1867" y="349"/>
                            <a:pt x="1499" y="349"/>
                            <a:pt x="1132" y="3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5" name="Freeform 806"/>
                    <p:cNvSpPr>
                      <a:spLocks/>
                    </p:cNvSpPr>
                    <p:nvPr/>
                  </p:nvSpPr>
                  <p:spPr bwMode="auto">
                    <a:xfrm>
                      <a:off x="13601700" y="-407988"/>
                      <a:ext cx="25400" cy="92075"/>
                    </a:xfrm>
                    <a:custGeom>
                      <a:avLst/>
                      <a:gdLst>
                        <a:gd name="T0" fmla="*/ 101 w 101"/>
                        <a:gd name="T1" fmla="*/ 181 h 357"/>
                        <a:gd name="T2" fmla="*/ 101 w 101"/>
                        <a:gd name="T3" fmla="*/ 303 h 357"/>
                        <a:gd name="T4" fmla="*/ 50 w 101"/>
                        <a:gd name="T5" fmla="*/ 357 h 357"/>
                        <a:gd name="T6" fmla="*/ 0 w 101"/>
                        <a:gd name="T7" fmla="*/ 302 h 357"/>
                        <a:gd name="T8" fmla="*/ 0 w 101"/>
                        <a:gd name="T9" fmla="*/ 56 h 357"/>
                        <a:gd name="T10" fmla="*/ 50 w 101"/>
                        <a:gd name="T11" fmla="*/ 0 h 357"/>
                        <a:gd name="T12" fmla="*/ 101 w 101"/>
                        <a:gd name="T13" fmla="*/ 55 h 357"/>
                        <a:gd name="T14" fmla="*/ 101 w 101"/>
                        <a:gd name="T15" fmla="*/ 181 h 3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57">
                          <a:moveTo>
                            <a:pt x="101" y="181"/>
                          </a:moveTo>
                          <a:cubicBezTo>
                            <a:pt x="101" y="221"/>
                            <a:pt x="101" y="262"/>
                            <a:pt x="101" y="303"/>
                          </a:cubicBezTo>
                          <a:cubicBezTo>
                            <a:pt x="100" y="336"/>
                            <a:pt x="81" y="357"/>
                            <a:pt x="50" y="357"/>
                          </a:cubicBezTo>
                          <a:cubicBezTo>
                            <a:pt x="20" y="357"/>
                            <a:pt x="0" y="335"/>
                            <a:pt x="0" y="302"/>
                          </a:cubicBezTo>
                          <a:cubicBezTo>
                            <a:pt x="0" y="220"/>
                            <a:pt x="0" y="138"/>
                            <a:pt x="0" y="56"/>
                          </a:cubicBezTo>
                          <a:cubicBezTo>
                            <a:pt x="0" y="24"/>
                            <a:pt x="21" y="0"/>
                            <a:pt x="50" y="0"/>
                          </a:cubicBezTo>
                          <a:cubicBezTo>
                            <a:pt x="78" y="0"/>
                            <a:pt x="100" y="23"/>
                            <a:pt x="101" y="55"/>
                          </a:cubicBezTo>
                          <a:cubicBezTo>
                            <a:pt x="101" y="97"/>
                            <a:pt x="101" y="139"/>
                            <a:pt x="101" y="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6" name="Freeform 807"/>
                    <p:cNvSpPr>
                      <a:spLocks/>
                    </p:cNvSpPr>
                    <p:nvPr/>
                  </p:nvSpPr>
                  <p:spPr bwMode="auto">
                    <a:xfrm>
                      <a:off x="13247688" y="-400050"/>
                      <a:ext cx="26988" cy="84138"/>
                    </a:xfrm>
                    <a:custGeom>
                      <a:avLst/>
                      <a:gdLst>
                        <a:gd name="T0" fmla="*/ 0 w 101"/>
                        <a:gd name="T1" fmla="*/ 164 h 325"/>
                        <a:gd name="T2" fmla="*/ 0 w 101"/>
                        <a:gd name="T3" fmla="*/ 56 h 325"/>
                        <a:gd name="T4" fmla="*/ 51 w 101"/>
                        <a:gd name="T5" fmla="*/ 1 h 325"/>
                        <a:gd name="T6" fmla="*/ 101 w 101"/>
                        <a:gd name="T7" fmla="*/ 56 h 325"/>
                        <a:gd name="T8" fmla="*/ 101 w 101"/>
                        <a:gd name="T9" fmla="*/ 272 h 325"/>
                        <a:gd name="T10" fmla="*/ 50 w 101"/>
                        <a:gd name="T11" fmla="*/ 325 h 325"/>
                        <a:gd name="T12" fmla="*/ 0 w 101"/>
                        <a:gd name="T13" fmla="*/ 272 h 325"/>
                        <a:gd name="T14" fmla="*/ 0 w 101"/>
                        <a:gd name="T15" fmla="*/ 164 h 3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25">
                          <a:moveTo>
                            <a:pt x="0" y="164"/>
                          </a:moveTo>
                          <a:cubicBezTo>
                            <a:pt x="0" y="128"/>
                            <a:pt x="0" y="92"/>
                            <a:pt x="0" y="56"/>
                          </a:cubicBezTo>
                          <a:cubicBezTo>
                            <a:pt x="1" y="24"/>
                            <a:pt x="23" y="0"/>
                            <a:pt x="51" y="1"/>
                          </a:cubicBezTo>
                          <a:cubicBezTo>
                            <a:pt x="77" y="1"/>
                            <a:pt x="101" y="28"/>
                            <a:pt x="101" y="56"/>
                          </a:cubicBezTo>
                          <a:cubicBezTo>
                            <a:pt x="101" y="128"/>
                            <a:pt x="101" y="200"/>
                            <a:pt x="101" y="272"/>
                          </a:cubicBezTo>
                          <a:cubicBezTo>
                            <a:pt x="101" y="303"/>
                            <a:pt x="79" y="325"/>
                            <a:pt x="50" y="325"/>
                          </a:cubicBezTo>
                          <a:cubicBezTo>
                            <a:pt x="20" y="325"/>
                            <a:pt x="1" y="305"/>
                            <a:pt x="0" y="272"/>
                          </a:cubicBezTo>
                          <a:cubicBezTo>
                            <a:pt x="0" y="236"/>
                            <a:pt x="0" y="200"/>
                            <a:pt x="0" y="1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7" name="Freeform 80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3144500" y="-241300"/>
                      <a:ext cx="582613" cy="390525"/>
                    </a:xfrm>
                    <a:custGeom>
                      <a:avLst/>
                      <a:gdLst>
                        <a:gd name="T0" fmla="*/ 2238 w 2269"/>
                        <a:gd name="T1" fmla="*/ 3 h 1523"/>
                        <a:gd name="T2" fmla="*/ 1134 w 2269"/>
                        <a:gd name="T3" fmla="*/ 3 h 1523"/>
                        <a:gd name="T4" fmla="*/ 26 w 2269"/>
                        <a:gd name="T5" fmla="*/ 2 h 1523"/>
                        <a:gd name="T6" fmla="*/ 0 w 2269"/>
                        <a:gd name="T7" fmla="*/ 27 h 1523"/>
                        <a:gd name="T8" fmla="*/ 0 w 2269"/>
                        <a:gd name="T9" fmla="*/ 1459 h 1523"/>
                        <a:gd name="T10" fmla="*/ 65 w 2269"/>
                        <a:gd name="T11" fmla="*/ 1523 h 1523"/>
                        <a:gd name="T12" fmla="*/ 2197 w 2269"/>
                        <a:gd name="T13" fmla="*/ 1523 h 1523"/>
                        <a:gd name="T14" fmla="*/ 2265 w 2269"/>
                        <a:gd name="T15" fmla="*/ 1455 h 1523"/>
                        <a:gd name="T16" fmla="*/ 2265 w 2269"/>
                        <a:gd name="T17" fmla="*/ 31 h 1523"/>
                        <a:gd name="T18" fmla="*/ 2238 w 2269"/>
                        <a:gd name="T19" fmla="*/ 3 h 1523"/>
                        <a:gd name="T20" fmla="*/ 879 w 2269"/>
                        <a:gd name="T21" fmla="*/ 1243 h 1523"/>
                        <a:gd name="T22" fmla="*/ 574 w 2269"/>
                        <a:gd name="T23" fmla="*/ 1284 h 1523"/>
                        <a:gd name="T24" fmla="*/ 350 w 2269"/>
                        <a:gd name="T25" fmla="*/ 1224 h 1523"/>
                        <a:gd name="T26" fmla="*/ 337 w 2269"/>
                        <a:gd name="T27" fmla="*/ 1193 h 1523"/>
                        <a:gd name="T28" fmla="*/ 377 w 2269"/>
                        <a:gd name="T29" fmla="*/ 1041 h 1523"/>
                        <a:gd name="T30" fmla="*/ 398 w 2269"/>
                        <a:gd name="T31" fmla="*/ 1031 h 1523"/>
                        <a:gd name="T32" fmla="*/ 660 w 2269"/>
                        <a:gd name="T33" fmla="*/ 1087 h 1523"/>
                        <a:gd name="T34" fmla="*/ 794 w 2269"/>
                        <a:gd name="T35" fmla="*/ 1023 h 1523"/>
                        <a:gd name="T36" fmla="*/ 747 w 2269"/>
                        <a:gd name="T37" fmla="*/ 828 h 1523"/>
                        <a:gd name="T38" fmla="*/ 619 w 2269"/>
                        <a:gd name="T39" fmla="*/ 795 h 1523"/>
                        <a:gd name="T40" fmla="*/ 525 w 2269"/>
                        <a:gd name="T41" fmla="*/ 795 h 1523"/>
                        <a:gd name="T42" fmla="*/ 508 w 2269"/>
                        <a:gd name="T43" fmla="*/ 779 h 1523"/>
                        <a:gd name="T44" fmla="*/ 508 w 2269"/>
                        <a:gd name="T45" fmla="*/ 631 h 1523"/>
                        <a:gd name="T46" fmla="*/ 526 w 2269"/>
                        <a:gd name="T47" fmla="*/ 615 h 1523"/>
                        <a:gd name="T48" fmla="*/ 671 w 2269"/>
                        <a:gd name="T49" fmla="*/ 607 h 1523"/>
                        <a:gd name="T50" fmla="*/ 749 w 2269"/>
                        <a:gd name="T51" fmla="*/ 573 h 1523"/>
                        <a:gd name="T52" fmla="*/ 787 w 2269"/>
                        <a:gd name="T53" fmla="*/ 468 h 1523"/>
                        <a:gd name="T54" fmla="*/ 693 w 2269"/>
                        <a:gd name="T55" fmla="*/ 387 h 1523"/>
                        <a:gd name="T56" fmla="*/ 474 w 2269"/>
                        <a:gd name="T57" fmla="*/ 416 h 1523"/>
                        <a:gd name="T58" fmla="*/ 428 w 2269"/>
                        <a:gd name="T59" fmla="*/ 439 h 1523"/>
                        <a:gd name="T60" fmla="*/ 412 w 2269"/>
                        <a:gd name="T61" fmla="*/ 433 h 1523"/>
                        <a:gd name="T62" fmla="*/ 369 w 2269"/>
                        <a:gd name="T63" fmla="*/ 277 h 1523"/>
                        <a:gd name="T64" fmla="*/ 386 w 2269"/>
                        <a:gd name="T65" fmla="*/ 251 h 1523"/>
                        <a:gd name="T66" fmla="*/ 546 w 2269"/>
                        <a:gd name="T67" fmla="*/ 197 h 1523"/>
                        <a:gd name="T68" fmla="*/ 861 w 2269"/>
                        <a:gd name="T69" fmla="*/ 211 h 1523"/>
                        <a:gd name="T70" fmla="*/ 1033 w 2269"/>
                        <a:gd name="T71" fmla="*/ 391 h 1523"/>
                        <a:gd name="T72" fmla="*/ 878 w 2269"/>
                        <a:gd name="T73" fmla="*/ 686 h 1523"/>
                        <a:gd name="T74" fmla="*/ 852 w 2269"/>
                        <a:gd name="T75" fmla="*/ 697 h 1523"/>
                        <a:gd name="T76" fmla="*/ 968 w 2269"/>
                        <a:gd name="T77" fmla="*/ 751 h 1523"/>
                        <a:gd name="T78" fmla="*/ 1073 w 2269"/>
                        <a:gd name="T79" fmla="*/ 931 h 1523"/>
                        <a:gd name="T80" fmla="*/ 879 w 2269"/>
                        <a:gd name="T81" fmla="*/ 1243 h 1523"/>
                        <a:gd name="T82" fmla="*/ 1767 w 2269"/>
                        <a:gd name="T83" fmla="*/ 1271 h 1523"/>
                        <a:gd name="T84" fmla="*/ 1573 w 2269"/>
                        <a:gd name="T85" fmla="*/ 1271 h 1523"/>
                        <a:gd name="T86" fmla="*/ 1549 w 2269"/>
                        <a:gd name="T87" fmla="*/ 1247 h 1523"/>
                        <a:gd name="T88" fmla="*/ 1549 w 2269"/>
                        <a:gd name="T89" fmla="*/ 447 h 1523"/>
                        <a:gd name="T90" fmla="*/ 1528 w 2269"/>
                        <a:gd name="T91" fmla="*/ 433 h 1523"/>
                        <a:gd name="T92" fmla="*/ 1367 w 2269"/>
                        <a:gd name="T93" fmla="*/ 512 h 1523"/>
                        <a:gd name="T94" fmla="*/ 1341 w 2269"/>
                        <a:gd name="T95" fmla="*/ 499 h 1523"/>
                        <a:gd name="T96" fmla="*/ 1308 w 2269"/>
                        <a:gd name="T97" fmla="*/ 345 h 1523"/>
                        <a:gd name="T98" fmla="*/ 1317 w 2269"/>
                        <a:gd name="T99" fmla="*/ 327 h 1523"/>
                        <a:gd name="T100" fmla="*/ 1581 w 2269"/>
                        <a:gd name="T101" fmla="*/ 203 h 1523"/>
                        <a:gd name="T102" fmla="*/ 1603 w 2269"/>
                        <a:gd name="T103" fmla="*/ 200 h 1523"/>
                        <a:gd name="T104" fmla="*/ 1769 w 2269"/>
                        <a:gd name="T105" fmla="*/ 199 h 1523"/>
                        <a:gd name="T106" fmla="*/ 1789 w 2269"/>
                        <a:gd name="T107" fmla="*/ 221 h 1523"/>
                        <a:gd name="T108" fmla="*/ 1789 w 2269"/>
                        <a:gd name="T109" fmla="*/ 737 h 1523"/>
                        <a:gd name="T110" fmla="*/ 1789 w 2269"/>
                        <a:gd name="T111" fmla="*/ 1247 h 1523"/>
                        <a:gd name="T112" fmla="*/ 1767 w 2269"/>
                        <a:gd name="T113" fmla="*/ 1271 h 15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2269" h="1523">
                          <a:moveTo>
                            <a:pt x="2238" y="3"/>
                          </a:moveTo>
                          <a:cubicBezTo>
                            <a:pt x="1870" y="3"/>
                            <a:pt x="1502" y="3"/>
                            <a:pt x="1134" y="3"/>
                          </a:cubicBezTo>
                          <a:cubicBezTo>
                            <a:pt x="764" y="3"/>
                            <a:pt x="395" y="3"/>
                            <a:pt x="26" y="2"/>
                          </a:cubicBezTo>
                          <a:cubicBezTo>
                            <a:pt x="6" y="2"/>
                            <a:pt x="0" y="6"/>
                            <a:pt x="0" y="27"/>
                          </a:cubicBezTo>
                          <a:cubicBezTo>
                            <a:pt x="1" y="504"/>
                            <a:pt x="0" y="982"/>
                            <a:pt x="0" y="1459"/>
                          </a:cubicBezTo>
                          <a:cubicBezTo>
                            <a:pt x="0" y="1504"/>
                            <a:pt x="19" y="1523"/>
                            <a:pt x="65" y="1523"/>
                          </a:cubicBezTo>
                          <a:cubicBezTo>
                            <a:pt x="776" y="1523"/>
                            <a:pt x="1486" y="1523"/>
                            <a:pt x="2197" y="1523"/>
                          </a:cubicBezTo>
                          <a:cubicBezTo>
                            <a:pt x="2245" y="1523"/>
                            <a:pt x="2265" y="1503"/>
                            <a:pt x="2265" y="1455"/>
                          </a:cubicBezTo>
                          <a:cubicBezTo>
                            <a:pt x="2265" y="980"/>
                            <a:pt x="2265" y="506"/>
                            <a:pt x="2265" y="31"/>
                          </a:cubicBezTo>
                          <a:cubicBezTo>
                            <a:pt x="2265" y="0"/>
                            <a:pt x="2269" y="3"/>
                            <a:pt x="2238" y="3"/>
                          </a:cubicBezTo>
                          <a:close/>
                          <a:moveTo>
                            <a:pt x="879" y="1243"/>
                          </a:moveTo>
                          <a:cubicBezTo>
                            <a:pt x="781" y="1284"/>
                            <a:pt x="679" y="1294"/>
                            <a:pt x="574" y="1284"/>
                          </a:cubicBezTo>
                          <a:cubicBezTo>
                            <a:pt x="496" y="1276"/>
                            <a:pt x="421" y="1258"/>
                            <a:pt x="350" y="1224"/>
                          </a:cubicBezTo>
                          <a:cubicBezTo>
                            <a:pt x="335" y="1216"/>
                            <a:pt x="332" y="1209"/>
                            <a:pt x="337" y="1193"/>
                          </a:cubicBezTo>
                          <a:cubicBezTo>
                            <a:pt x="351" y="1142"/>
                            <a:pt x="364" y="1092"/>
                            <a:pt x="377" y="1041"/>
                          </a:cubicBezTo>
                          <a:cubicBezTo>
                            <a:pt x="380" y="1028"/>
                            <a:pt x="384" y="1024"/>
                            <a:pt x="398" y="1031"/>
                          </a:cubicBezTo>
                          <a:cubicBezTo>
                            <a:pt x="480" y="1072"/>
                            <a:pt x="567" y="1094"/>
                            <a:pt x="660" y="1087"/>
                          </a:cubicBezTo>
                          <a:cubicBezTo>
                            <a:pt x="713" y="1083"/>
                            <a:pt x="761" y="1067"/>
                            <a:pt x="794" y="1023"/>
                          </a:cubicBezTo>
                          <a:cubicBezTo>
                            <a:pt x="842" y="960"/>
                            <a:pt x="818" y="867"/>
                            <a:pt x="747" y="828"/>
                          </a:cubicBezTo>
                          <a:cubicBezTo>
                            <a:pt x="707" y="806"/>
                            <a:pt x="664" y="796"/>
                            <a:pt x="619" y="795"/>
                          </a:cubicBezTo>
                          <a:cubicBezTo>
                            <a:pt x="587" y="794"/>
                            <a:pt x="556" y="795"/>
                            <a:pt x="525" y="795"/>
                          </a:cubicBezTo>
                          <a:cubicBezTo>
                            <a:pt x="512" y="795"/>
                            <a:pt x="508" y="792"/>
                            <a:pt x="508" y="779"/>
                          </a:cubicBezTo>
                          <a:cubicBezTo>
                            <a:pt x="509" y="730"/>
                            <a:pt x="509" y="681"/>
                            <a:pt x="508" y="631"/>
                          </a:cubicBezTo>
                          <a:cubicBezTo>
                            <a:pt x="508" y="618"/>
                            <a:pt x="514" y="615"/>
                            <a:pt x="526" y="615"/>
                          </a:cubicBezTo>
                          <a:cubicBezTo>
                            <a:pt x="575" y="615"/>
                            <a:pt x="623" y="618"/>
                            <a:pt x="671" y="607"/>
                          </a:cubicBezTo>
                          <a:cubicBezTo>
                            <a:pt x="699" y="601"/>
                            <a:pt x="726" y="591"/>
                            <a:pt x="749" y="573"/>
                          </a:cubicBezTo>
                          <a:cubicBezTo>
                            <a:pt x="783" y="546"/>
                            <a:pt x="797" y="510"/>
                            <a:pt x="787" y="468"/>
                          </a:cubicBezTo>
                          <a:cubicBezTo>
                            <a:pt x="776" y="419"/>
                            <a:pt x="738" y="396"/>
                            <a:pt x="693" y="387"/>
                          </a:cubicBezTo>
                          <a:cubicBezTo>
                            <a:pt x="617" y="373"/>
                            <a:pt x="544" y="388"/>
                            <a:pt x="474" y="416"/>
                          </a:cubicBezTo>
                          <a:cubicBezTo>
                            <a:pt x="458" y="423"/>
                            <a:pt x="443" y="431"/>
                            <a:pt x="428" y="439"/>
                          </a:cubicBezTo>
                          <a:cubicBezTo>
                            <a:pt x="419" y="444"/>
                            <a:pt x="415" y="443"/>
                            <a:pt x="412" y="433"/>
                          </a:cubicBezTo>
                          <a:cubicBezTo>
                            <a:pt x="399" y="381"/>
                            <a:pt x="384" y="329"/>
                            <a:pt x="369" y="277"/>
                          </a:cubicBezTo>
                          <a:cubicBezTo>
                            <a:pt x="364" y="260"/>
                            <a:pt x="376" y="256"/>
                            <a:pt x="386" y="251"/>
                          </a:cubicBezTo>
                          <a:cubicBezTo>
                            <a:pt x="436" y="225"/>
                            <a:pt x="490" y="207"/>
                            <a:pt x="546" y="197"/>
                          </a:cubicBezTo>
                          <a:cubicBezTo>
                            <a:pt x="652" y="177"/>
                            <a:pt x="758" y="172"/>
                            <a:pt x="861" y="211"/>
                          </a:cubicBezTo>
                          <a:cubicBezTo>
                            <a:pt x="947" y="243"/>
                            <a:pt x="1010" y="299"/>
                            <a:pt x="1033" y="391"/>
                          </a:cubicBezTo>
                          <a:cubicBezTo>
                            <a:pt x="1064" y="516"/>
                            <a:pt x="1000" y="636"/>
                            <a:pt x="878" y="686"/>
                          </a:cubicBezTo>
                          <a:cubicBezTo>
                            <a:pt x="869" y="690"/>
                            <a:pt x="860" y="693"/>
                            <a:pt x="852" y="697"/>
                          </a:cubicBezTo>
                          <a:cubicBezTo>
                            <a:pt x="894" y="710"/>
                            <a:pt x="933" y="725"/>
                            <a:pt x="968" y="751"/>
                          </a:cubicBezTo>
                          <a:cubicBezTo>
                            <a:pt x="1030" y="795"/>
                            <a:pt x="1065" y="855"/>
                            <a:pt x="1073" y="931"/>
                          </a:cubicBezTo>
                          <a:cubicBezTo>
                            <a:pt x="1090" y="1085"/>
                            <a:pt x="993" y="1194"/>
                            <a:pt x="879" y="1243"/>
                          </a:cubicBezTo>
                          <a:close/>
                          <a:moveTo>
                            <a:pt x="1767" y="1271"/>
                          </a:moveTo>
                          <a:cubicBezTo>
                            <a:pt x="1702" y="1270"/>
                            <a:pt x="1637" y="1270"/>
                            <a:pt x="1573" y="1271"/>
                          </a:cubicBezTo>
                          <a:cubicBezTo>
                            <a:pt x="1554" y="1271"/>
                            <a:pt x="1549" y="1266"/>
                            <a:pt x="1549" y="1247"/>
                          </a:cubicBezTo>
                          <a:cubicBezTo>
                            <a:pt x="1549" y="980"/>
                            <a:pt x="1549" y="714"/>
                            <a:pt x="1549" y="447"/>
                          </a:cubicBezTo>
                          <a:cubicBezTo>
                            <a:pt x="1549" y="423"/>
                            <a:pt x="1549" y="423"/>
                            <a:pt x="1528" y="433"/>
                          </a:cubicBezTo>
                          <a:cubicBezTo>
                            <a:pt x="1474" y="459"/>
                            <a:pt x="1420" y="485"/>
                            <a:pt x="1367" y="512"/>
                          </a:cubicBezTo>
                          <a:cubicBezTo>
                            <a:pt x="1350" y="521"/>
                            <a:pt x="1344" y="516"/>
                            <a:pt x="1341" y="499"/>
                          </a:cubicBezTo>
                          <a:cubicBezTo>
                            <a:pt x="1331" y="447"/>
                            <a:pt x="1320" y="396"/>
                            <a:pt x="1308" y="345"/>
                          </a:cubicBezTo>
                          <a:cubicBezTo>
                            <a:pt x="1306" y="335"/>
                            <a:pt x="1308" y="331"/>
                            <a:pt x="1317" y="327"/>
                          </a:cubicBezTo>
                          <a:cubicBezTo>
                            <a:pt x="1405" y="286"/>
                            <a:pt x="1493" y="244"/>
                            <a:pt x="1581" y="203"/>
                          </a:cubicBezTo>
                          <a:cubicBezTo>
                            <a:pt x="1588" y="200"/>
                            <a:pt x="1595" y="200"/>
                            <a:pt x="1603" y="200"/>
                          </a:cubicBezTo>
                          <a:cubicBezTo>
                            <a:pt x="1658" y="200"/>
                            <a:pt x="1713" y="200"/>
                            <a:pt x="1769" y="199"/>
                          </a:cubicBezTo>
                          <a:cubicBezTo>
                            <a:pt x="1786" y="199"/>
                            <a:pt x="1789" y="205"/>
                            <a:pt x="1789" y="221"/>
                          </a:cubicBezTo>
                          <a:cubicBezTo>
                            <a:pt x="1789" y="393"/>
                            <a:pt x="1789" y="565"/>
                            <a:pt x="1789" y="737"/>
                          </a:cubicBezTo>
                          <a:cubicBezTo>
                            <a:pt x="1789" y="907"/>
                            <a:pt x="1789" y="1077"/>
                            <a:pt x="1789" y="1247"/>
                          </a:cubicBezTo>
                          <a:cubicBezTo>
                            <a:pt x="1789" y="1264"/>
                            <a:pt x="1786" y="1271"/>
                            <a:pt x="1767" y="12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7" name="Group 1316"/>
                <p:cNvGrpSpPr/>
                <p:nvPr/>
              </p:nvGrpSpPr>
              <p:grpSpPr>
                <a:xfrm>
                  <a:off x="16617342" y="2367809"/>
                  <a:ext cx="182702" cy="182702"/>
                  <a:chOff x="16349055" y="2629747"/>
                  <a:chExt cx="182702" cy="182702"/>
                </a:xfrm>
                <a:grpFill/>
              </p:grpSpPr>
              <p:sp>
                <p:nvSpPr>
                  <p:cNvPr id="1365" name="Oval 1364"/>
                  <p:cNvSpPr/>
                  <p:nvPr/>
                </p:nvSpPr>
                <p:spPr>
                  <a:xfrm>
                    <a:off x="16349055" y="2629747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66" name="Group 81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74562" y="2656761"/>
                    <a:ext cx="131688" cy="110579"/>
                    <a:chOff x="8065" y="-446"/>
                    <a:chExt cx="418" cy="351"/>
                  </a:xfrm>
                  <a:grpFill/>
                </p:grpSpPr>
                <p:sp>
                  <p:nvSpPr>
                    <p:cNvPr id="1367" name="Freeform 812"/>
                    <p:cNvSpPr>
                      <a:spLocks/>
                    </p:cNvSpPr>
                    <p:nvPr/>
                  </p:nvSpPr>
                  <p:spPr bwMode="auto">
                    <a:xfrm>
                      <a:off x="8065" y="-118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0 w 6025"/>
                        <a:gd name="T19" fmla="*/ 336 h 337"/>
                        <a:gd name="T20" fmla="*/ 4589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9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6"/>
                            <a:pt x="6018" y="290"/>
                          </a:cubicBezTo>
                          <a:cubicBezTo>
                            <a:pt x="6019" y="328"/>
                            <a:pt x="6006" y="336"/>
                            <a:pt x="5970" y="336"/>
                          </a:cubicBezTo>
                          <a:cubicBezTo>
                            <a:pt x="5510" y="335"/>
                            <a:pt x="5049" y="336"/>
                            <a:pt x="4589" y="336"/>
                          </a:cubicBezTo>
                          <a:cubicBezTo>
                            <a:pt x="4062" y="336"/>
                            <a:pt x="3535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8" name="Freeform 813"/>
                    <p:cNvSpPr>
                      <a:spLocks/>
                    </p:cNvSpPr>
                    <p:nvPr/>
                  </p:nvSpPr>
                  <p:spPr bwMode="auto">
                    <a:xfrm>
                      <a:off x="8065" y="-342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1 w 6025"/>
                        <a:gd name="T19" fmla="*/ 336 h 337"/>
                        <a:gd name="T20" fmla="*/ 4624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8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7"/>
                            <a:pt x="6018" y="290"/>
                          </a:cubicBezTo>
                          <a:cubicBezTo>
                            <a:pt x="6019" y="328"/>
                            <a:pt x="6007" y="337"/>
                            <a:pt x="5971" y="336"/>
                          </a:cubicBezTo>
                          <a:cubicBezTo>
                            <a:pt x="5522" y="335"/>
                            <a:pt x="5073" y="336"/>
                            <a:pt x="4624" y="336"/>
                          </a:cubicBezTo>
                          <a:cubicBezTo>
                            <a:pt x="4086" y="336"/>
                            <a:pt x="3547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9" name="Freeform 814"/>
                    <p:cNvSpPr>
                      <a:spLocks/>
                    </p:cNvSpPr>
                    <p:nvPr/>
                  </p:nvSpPr>
                  <p:spPr bwMode="auto">
                    <a:xfrm>
                      <a:off x="8138" y="-446"/>
                      <a:ext cx="272" cy="96"/>
                    </a:xfrm>
                    <a:custGeom>
                      <a:avLst/>
                      <a:gdLst>
                        <a:gd name="T0" fmla="*/ 3923 w 3923"/>
                        <a:gd name="T1" fmla="*/ 1389 h 1389"/>
                        <a:gd name="T2" fmla="*/ 3403 w 3923"/>
                        <a:gd name="T3" fmla="*/ 1389 h 1389"/>
                        <a:gd name="T4" fmla="*/ 3351 w 3923"/>
                        <a:gd name="T5" fmla="*/ 1369 h 1389"/>
                        <a:gd name="T6" fmla="*/ 2351 w 3923"/>
                        <a:gd name="T7" fmla="*/ 662 h 1389"/>
                        <a:gd name="T8" fmla="*/ 1984 w 3923"/>
                        <a:gd name="T9" fmla="*/ 401 h 1389"/>
                        <a:gd name="T10" fmla="*/ 1926 w 3923"/>
                        <a:gd name="T11" fmla="*/ 407 h 1389"/>
                        <a:gd name="T12" fmla="*/ 1046 w 3923"/>
                        <a:gd name="T13" fmla="*/ 1030 h 1389"/>
                        <a:gd name="T14" fmla="*/ 562 w 3923"/>
                        <a:gd name="T15" fmla="*/ 1372 h 1389"/>
                        <a:gd name="T16" fmla="*/ 518 w 3923"/>
                        <a:gd name="T17" fmla="*/ 1389 h 1389"/>
                        <a:gd name="T18" fmla="*/ 18 w 3923"/>
                        <a:gd name="T19" fmla="*/ 1389 h 1389"/>
                        <a:gd name="T20" fmla="*/ 0 w 3923"/>
                        <a:gd name="T21" fmla="*/ 1384 h 1389"/>
                        <a:gd name="T22" fmla="*/ 208 w 3923"/>
                        <a:gd name="T23" fmla="*/ 1236 h 1389"/>
                        <a:gd name="T24" fmla="*/ 1708 w 3923"/>
                        <a:gd name="T25" fmla="*/ 173 h 1389"/>
                        <a:gd name="T26" fmla="*/ 1928 w 3923"/>
                        <a:gd name="T27" fmla="*/ 17 h 1389"/>
                        <a:gd name="T28" fmla="*/ 1990 w 3923"/>
                        <a:gd name="T29" fmla="*/ 18 h 1389"/>
                        <a:gd name="T30" fmla="*/ 3054 w 3923"/>
                        <a:gd name="T31" fmla="*/ 771 h 1389"/>
                        <a:gd name="T32" fmla="*/ 3898 w 3923"/>
                        <a:gd name="T33" fmla="*/ 1369 h 1389"/>
                        <a:gd name="T34" fmla="*/ 3923 w 3923"/>
                        <a:gd name="T35" fmla="*/ 1389 h 1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923" h="1389">
                          <a:moveTo>
                            <a:pt x="3923" y="1389"/>
                          </a:moveTo>
                          <a:cubicBezTo>
                            <a:pt x="3742" y="1389"/>
                            <a:pt x="3573" y="1388"/>
                            <a:pt x="3403" y="1389"/>
                          </a:cubicBezTo>
                          <a:cubicBezTo>
                            <a:pt x="3382" y="1389"/>
                            <a:pt x="3367" y="1379"/>
                            <a:pt x="3351" y="1369"/>
                          </a:cubicBezTo>
                          <a:cubicBezTo>
                            <a:pt x="3018" y="1133"/>
                            <a:pt x="2684" y="898"/>
                            <a:pt x="2351" y="662"/>
                          </a:cubicBezTo>
                          <a:cubicBezTo>
                            <a:pt x="2228" y="575"/>
                            <a:pt x="2105" y="489"/>
                            <a:pt x="1984" y="401"/>
                          </a:cubicBezTo>
                          <a:cubicBezTo>
                            <a:pt x="1959" y="383"/>
                            <a:pt x="1944" y="394"/>
                            <a:pt x="1926" y="407"/>
                          </a:cubicBezTo>
                          <a:cubicBezTo>
                            <a:pt x="1632" y="615"/>
                            <a:pt x="1339" y="822"/>
                            <a:pt x="1046" y="1030"/>
                          </a:cubicBezTo>
                          <a:cubicBezTo>
                            <a:pt x="884" y="1144"/>
                            <a:pt x="723" y="1258"/>
                            <a:pt x="562" y="1372"/>
                          </a:cubicBezTo>
                          <a:cubicBezTo>
                            <a:pt x="548" y="1382"/>
                            <a:pt x="536" y="1389"/>
                            <a:pt x="518" y="1389"/>
                          </a:cubicBezTo>
                          <a:cubicBezTo>
                            <a:pt x="351" y="1389"/>
                            <a:pt x="185" y="1389"/>
                            <a:pt x="18" y="1389"/>
                          </a:cubicBezTo>
                          <a:cubicBezTo>
                            <a:pt x="14" y="1389"/>
                            <a:pt x="10" y="1387"/>
                            <a:pt x="0" y="1384"/>
                          </a:cubicBezTo>
                          <a:cubicBezTo>
                            <a:pt x="72" y="1332"/>
                            <a:pt x="140" y="1284"/>
                            <a:pt x="208" y="1236"/>
                          </a:cubicBezTo>
                          <a:cubicBezTo>
                            <a:pt x="708" y="882"/>
                            <a:pt x="1208" y="527"/>
                            <a:pt x="1708" y="173"/>
                          </a:cubicBezTo>
                          <a:cubicBezTo>
                            <a:pt x="1782" y="121"/>
                            <a:pt x="1856" y="70"/>
                            <a:pt x="1928" y="17"/>
                          </a:cubicBezTo>
                          <a:cubicBezTo>
                            <a:pt x="1951" y="0"/>
                            <a:pt x="1966" y="1"/>
                            <a:pt x="1990" y="18"/>
                          </a:cubicBezTo>
                          <a:cubicBezTo>
                            <a:pt x="2344" y="269"/>
                            <a:pt x="2699" y="520"/>
                            <a:pt x="3054" y="771"/>
                          </a:cubicBezTo>
                          <a:cubicBezTo>
                            <a:pt x="3335" y="971"/>
                            <a:pt x="3616" y="1170"/>
                            <a:pt x="3898" y="1369"/>
                          </a:cubicBezTo>
                          <a:cubicBezTo>
                            <a:pt x="3904" y="1373"/>
                            <a:pt x="3909" y="1378"/>
                            <a:pt x="3923" y="13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0" name="Freeform 815"/>
                    <p:cNvSpPr>
                      <a:spLocks/>
                    </p:cNvSpPr>
                    <p:nvPr/>
                  </p:nvSpPr>
                  <p:spPr bwMode="auto">
                    <a:xfrm>
                      <a:off x="8199" y="-403"/>
                      <a:ext cx="150" cy="53"/>
                    </a:xfrm>
                    <a:custGeom>
                      <a:avLst/>
                      <a:gdLst>
                        <a:gd name="T0" fmla="*/ 2161 w 2161"/>
                        <a:gd name="T1" fmla="*/ 761 h 761"/>
                        <a:gd name="T2" fmla="*/ 0 w 2161"/>
                        <a:gd name="T3" fmla="*/ 761 h 761"/>
                        <a:gd name="T4" fmla="*/ 222 w 2161"/>
                        <a:gd name="T5" fmla="*/ 604 h 761"/>
                        <a:gd name="T6" fmla="*/ 1030 w 2161"/>
                        <a:gd name="T7" fmla="*/ 31 h 761"/>
                        <a:gd name="T8" fmla="*/ 1133 w 2161"/>
                        <a:gd name="T9" fmla="*/ 29 h 761"/>
                        <a:gd name="T10" fmla="*/ 2143 w 2161"/>
                        <a:gd name="T11" fmla="*/ 745 h 761"/>
                        <a:gd name="T12" fmla="*/ 2161 w 2161"/>
                        <a:gd name="T13" fmla="*/ 761 h 7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61" h="761">
                          <a:moveTo>
                            <a:pt x="2161" y="761"/>
                          </a:moveTo>
                          <a:cubicBezTo>
                            <a:pt x="1438" y="761"/>
                            <a:pt x="724" y="761"/>
                            <a:pt x="0" y="761"/>
                          </a:cubicBezTo>
                          <a:cubicBezTo>
                            <a:pt x="79" y="705"/>
                            <a:pt x="150" y="654"/>
                            <a:pt x="222" y="604"/>
                          </a:cubicBezTo>
                          <a:cubicBezTo>
                            <a:pt x="491" y="413"/>
                            <a:pt x="761" y="223"/>
                            <a:pt x="1030" y="31"/>
                          </a:cubicBezTo>
                          <a:cubicBezTo>
                            <a:pt x="1067" y="5"/>
                            <a:pt x="1093" y="0"/>
                            <a:pt x="1133" y="29"/>
                          </a:cubicBezTo>
                          <a:cubicBezTo>
                            <a:pt x="1469" y="269"/>
                            <a:pt x="1806" y="507"/>
                            <a:pt x="2143" y="745"/>
                          </a:cubicBezTo>
                          <a:cubicBezTo>
                            <a:pt x="2148" y="748"/>
                            <a:pt x="2151" y="752"/>
                            <a:pt x="2161" y="7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1" name="Freeform 81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1" y="-313"/>
                      <a:ext cx="385" cy="188"/>
                    </a:xfrm>
                    <a:custGeom>
                      <a:avLst/>
                      <a:gdLst>
                        <a:gd name="T0" fmla="*/ 5547 w 5547"/>
                        <a:gd name="T1" fmla="*/ 53 h 2712"/>
                        <a:gd name="T2" fmla="*/ 5493 w 5547"/>
                        <a:gd name="T3" fmla="*/ 0 h 2712"/>
                        <a:gd name="T4" fmla="*/ 55 w 5547"/>
                        <a:gd name="T5" fmla="*/ 0 h 2712"/>
                        <a:gd name="T6" fmla="*/ 0 w 5547"/>
                        <a:gd name="T7" fmla="*/ 53 h 2712"/>
                        <a:gd name="T8" fmla="*/ 0 w 5547"/>
                        <a:gd name="T9" fmla="*/ 2657 h 2712"/>
                        <a:gd name="T10" fmla="*/ 57 w 5547"/>
                        <a:gd name="T11" fmla="*/ 2712 h 2712"/>
                        <a:gd name="T12" fmla="*/ 2771 w 5547"/>
                        <a:gd name="T13" fmla="*/ 2711 h 2712"/>
                        <a:gd name="T14" fmla="*/ 5495 w 5547"/>
                        <a:gd name="T15" fmla="*/ 2712 h 2712"/>
                        <a:gd name="T16" fmla="*/ 5547 w 5547"/>
                        <a:gd name="T17" fmla="*/ 2662 h 2712"/>
                        <a:gd name="T18" fmla="*/ 5547 w 5547"/>
                        <a:gd name="T19" fmla="*/ 53 h 2712"/>
                        <a:gd name="T20" fmla="*/ 1076 w 5547"/>
                        <a:gd name="T21" fmla="*/ 2075 h 2712"/>
                        <a:gd name="T22" fmla="*/ 612 w 5547"/>
                        <a:gd name="T23" fmla="*/ 2075 h 2712"/>
                        <a:gd name="T24" fmla="*/ 568 w 5547"/>
                        <a:gd name="T25" fmla="*/ 2029 h 2712"/>
                        <a:gd name="T26" fmla="*/ 568 w 5547"/>
                        <a:gd name="T27" fmla="*/ 1343 h 2712"/>
                        <a:gd name="T28" fmla="*/ 568 w 5547"/>
                        <a:gd name="T29" fmla="*/ 666 h 2712"/>
                        <a:gd name="T30" fmla="*/ 612 w 5547"/>
                        <a:gd name="T31" fmla="*/ 620 h 2712"/>
                        <a:gd name="T32" fmla="*/ 1076 w 5547"/>
                        <a:gd name="T33" fmla="*/ 620 h 2712"/>
                        <a:gd name="T34" fmla="*/ 1118 w 5547"/>
                        <a:gd name="T35" fmla="*/ 663 h 2712"/>
                        <a:gd name="T36" fmla="*/ 1118 w 5547"/>
                        <a:gd name="T37" fmla="*/ 2032 h 2712"/>
                        <a:gd name="T38" fmla="*/ 1076 w 5547"/>
                        <a:gd name="T39" fmla="*/ 2075 h 2712"/>
                        <a:gd name="T40" fmla="*/ 2368 w 5547"/>
                        <a:gd name="T41" fmla="*/ 2101 h 2712"/>
                        <a:gd name="T42" fmla="*/ 1894 w 5547"/>
                        <a:gd name="T43" fmla="*/ 2101 h 2712"/>
                        <a:gd name="T44" fmla="*/ 1852 w 5547"/>
                        <a:gd name="T45" fmla="*/ 2059 h 2712"/>
                        <a:gd name="T46" fmla="*/ 1853 w 5547"/>
                        <a:gd name="T47" fmla="*/ 1373 h 2712"/>
                        <a:gd name="T48" fmla="*/ 1852 w 5547"/>
                        <a:gd name="T49" fmla="*/ 695 h 2712"/>
                        <a:gd name="T50" fmla="*/ 1897 w 5547"/>
                        <a:gd name="T51" fmla="*/ 647 h 2712"/>
                        <a:gd name="T52" fmla="*/ 2371 w 5547"/>
                        <a:gd name="T53" fmla="*/ 647 h 2712"/>
                        <a:gd name="T54" fmla="*/ 2411 w 5547"/>
                        <a:gd name="T55" fmla="*/ 687 h 2712"/>
                        <a:gd name="T56" fmla="*/ 2411 w 5547"/>
                        <a:gd name="T57" fmla="*/ 2060 h 2712"/>
                        <a:gd name="T58" fmla="*/ 2368 w 5547"/>
                        <a:gd name="T59" fmla="*/ 2101 h 2712"/>
                        <a:gd name="T60" fmla="*/ 3695 w 5547"/>
                        <a:gd name="T61" fmla="*/ 2062 h 2712"/>
                        <a:gd name="T62" fmla="*/ 3655 w 5547"/>
                        <a:gd name="T63" fmla="*/ 2101 h 2712"/>
                        <a:gd name="T64" fmla="*/ 3186 w 5547"/>
                        <a:gd name="T65" fmla="*/ 2101 h 2712"/>
                        <a:gd name="T66" fmla="*/ 3145 w 5547"/>
                        <a:gd name="T67" fmla="*/ 2057 h 2712"/>
                        <a:gd name="T68" fmla="*/ 3146 w 5547"/>
                        <a:gd name="T69" fmla="*/ 1375 h 2712"/>
                        <a:gd name="T70" fmla="*/ 3145 w 5547"/>
                        <a:gd name="T71" fmla="*/ 693 h 2712"/>
                        <a:gd name="T72" fmla="*/ 3192 w 5547"/>
                        <a:gd name="T73" fmla="*/ 647 h 2712"/>
                        <a:gd name="T74" fmla="*/ 3653 w 5547"/>
                        <a:gd name="T75" fmla="*/ 647 h 2712"/>
                        <a:gd name="T76" fmla="*/ 3696 w 5547"/>
                        <a:gd name="T77" fmla="*/ 689 h 2712"/>
                        <a:gd name="T78" fmla="*/ 3695 w 5547"/>
                        <a:gd name="T79" fmla="*/ 2062 h 2712"/>
                        <a:gd name="T80" fmla="*/ 4980 w 5547"/>
                        <a:gd name="T81" fmla="*/ 2060 h 2712"/>
                        <a:gd name="T82" fmla="*/ 4940 w 5547"/>
                        <a:gd name="T83" fmla="*/ 2101 h 2712"/>
                        <a:gd name="T84" fmla="*/ 4471 w 5547"/>
                        <a:gd name="T85" fmla="*/ 2101 h 2712"/>
                        <a:gd name="T86" fmla="*/ 4429 w 5547"/>
                        <a:gd name="T87" fmla="*/ 2058 h 2712"/>
                        <a:gd name="T88" fmla="*/ 4430 w 5547"/>
                        <a:gd name="T89" fmla="*/ 1372 h 2712"/>
                        <a:gd name="T90" fmla="*/ 4429 w 5547"/>
                        <a:gd name="T91" fmla="*/ 694 h 2712"/>
                        <a:gd name="T92" fmla="*/ 4475 w 5547"/>
                        <a:gd name="T93" fmla="*/ 647 h 2712"/>
                        <a:gd name="T94" fmla="*/ 4936 w 5547"/>
                        <a:gd name="T95" fmla="*/ 647 h 2712"/>
                        <a:gd name="T96" fmla="*/ 4980 w 5547"/>
                        <a:gd name="T97" fmla="*/ 688 h 2712"/>
                        <a:gd name="T98" fmla="*/ 4980 w 5547"/>
                        <a:gd name="T99" fmla="*/ 2060 h 27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547" h="2712">
                          <a:moveTo>
                            <a:pt x="5547" y="53"/>
                          </a:moveTo>
                          <a:cubicBezTo>
                            <a:pt x="5547" y="10"/>
                            <a:pt x="5535" y="0"/>
                            <a:pt x="5493" y="0"/>
                          </a:cubicBezTo>
                          <a:cubicBezTo>
                            <a:pt x="3680" y="1"/>
                            <a:pt x="1867" y="1"/>
                            <a:pt x="55" y="0"/>
                          </a:cubicBezTo>
                          <a:cubicBezTo>
                            <a:pt x="13" y="0"/>
                            <a:pt x="0" y="10"/>
                            <a:pt x="0" y="53"/>
                          </a:cubicBezTo>
                          <a:cubicBezTo>
                            <a:pt x="2" y="921"/>
                            <a:pt x="2" y="1789"/>
                            <a:pt x="0" y="2657"/>
                          </a:cubicBezTo>
                          <a:cubicBezTo>
                            <a:pt x="0" y="2703"/>
                            <a:pt x="13" y="2712"/>
                            <a:pt x="57" y="2712"/>
                          </a:cubicBezTo>
                          <a:cubicBezTo>
                            <a:pt x="962" y="2711"/>
                            <a:pt x="1867" y="2711"/>
                            <a:pt x="2771" y="2711"/>
                          </a:cubicBezTo>
                          <a:cubicBezTo>
                            <a:pt x="3679" y="2711"/>
                            <a:pt x="4587" y="2711"/>
                            <a:pt x="5495" y="2712"/>
                          </a:cubicBezTo>
                          <a:cubicBezTo>
                            <a:pt x="5534" y="2712"/>
                            <a:pt x="5547" y="2703"/>
                            <a:pt x="5547" y="2662"/>
                          </a:cubicBezTo>
                          <a:cubicBezTo>
                            <a:pt x="5546" y="1792"/>
                            <a:pt x="5546" y="923"/>
                            <a:pt x="5547" y="53"/>
                          </a:cubicBezTo>
                          <a:close/>
                          <a:moveTo>
                            <a:pt x="1076" y="2075"/>
                          </a:moveTo>
                          <a:cubicBezTo>
                            <a:pt x="922" y="2073"/>
                            <a:pt x="766" y="2073"/>
                            <a:pt x="612" y="2075"/>
                          </a:cubicBezTo>
                          <a:cubicBezTo>
                            <a:pt x="575" y="2075"/>
                            <a:pt x="567" y="2063"/>
                            <a:pt x="568" y="2029"/>
                          </a:cubicBezTo>
                          <a:cubicBezTo>
                            <a:pt x="569" y="1801"/>
                            <a:pt x="568" y="1572"/>
                            <a:pt x="568" y="1343"/>
                          </a:cubicBezTo>
                          <a:cubicBezTo>
                            <a:pt x="568" y="1117"/>
                            <a:pt x="569" y="891"/>
                            <a:pt x="568" y="666"/>
                          </a:cubicBezTo>
                          <a:cubicBezTo>
                            <a:pt x="567" y="632"/>
                            <a:pt x="575" y="620"/>
                            <a:pt x="612" y="620"/>
                          </a:cubicBezTo>
                          <a:cubicBezTo>
                            <a:pt x="766" y="622"/>
                            <a:pt x="922" y="622"/>
                            <a:pt x="1076" y="620"/>
                          </a:cubicBezTo>
                          <a:cubicBezTo>
                            <a:pt x="1110" y="620"/>
                            <a:pt x="1118" y="631"/>
                            <a:pt x="1118" y="663"/>
                          </a:cubicBezTo>
                          <a:cubicBezTo>
                            <a:pt x="1117" y="1119"/>
                            <a:pt x="1117" y="1576"/>
                            <a:pt x="1118" y="2032"/>
                          </a:cubicBezTo>
                          <a:cubicBezTo>
                            <a:pt x="1118" y="2064"/>
                            <a:pt x="1110" y="2075"/>
                            <a:pt x="1076" y="2075"/>
                          </a:cubicBezTo>
                          <a:close/>
                          <a:moveTo>
                            <a:pt x="2368" y="2101"/>
                          </a:moveTo>
                          <a:cubicBezTo>
                            <a:pt x="2210" y="2100"/>
                            <a:pt x="2052" y="2099"/>
                            <a:pt x="1894" y="2101"/>
                          </a:cubicBezTo>
                          <a:cubicBezTo>
                            <a:pt x="1861" y="2101"/>
                            <a:pt x="1852" y="2092"/>
                            <a:pt x="1852" y="2059"/>
                          </a:cubicBezTo>
                          <a:cubicBezTo>
                            <a:pt x="1853" y="1830"/>
                            <a:pt x="1853" y="1601"/>
                            <a:pt x="1853" y="1373"/>
                          </a:cubicBezTo>
                          <a:cubicBezTo>
                            <a:pt x="1853" y="1147"/>
                            <a:pt x="1853" y="921"/>
                            <a:pt x="1852" y="695"/>
                          </a:cubicBezTo>
                          <a:cubicBezTo>
                            <a:pt x="1852" y="660"/>
                            <a:pt x="1859" y="646"/>
                            <a:pt x="1897" y="647"/>
                          </a:cubicBezTo>
                          <a:cubicBezTo>
                            <a:pt x="2055" y="649"/>
                            <a:pt x="2213" y="649"/>
                            <a:pt x="2371" y="647"/>
                          </a:cubicBezTo>
                          <a:cubicBezTo>
                            <a:pt x="2402" y="647"/>
                            <a:pt x="2411" y="656"/>
                            <a:pt x="2411" y="687"/>
                          </a:cubicBezTo>
                          <a:cubicBezTo>
                            <a:pt x="2410" y="1145"/>
                            <a:pt x="2410" y="1602"/>
                            <a:pt x="2411" y="2060"/>
                          </a:cubicBezTo>
                          <a:cubicBezTo>
                            <a:pt x="2411" y="2094"/>
                            <a:pt x="2400" y="2101"/>
                            <a:pt x="2368" y="2101"/>
                          </a:cubicBezTo>
                          <a:close/>
                          <a:moveTo>
                            <a:pt x="3695" y="2062"/>
                          </a:moveTo>
                          <a:cubicBezTo>
                            <a:pt x="3696" y="2093"/>
                            <a:pt x="3685" y="2101"/>
                            <a:pt x="3655" y="2101"/>
                          </a:cubicBezTo>
                          <a:cubicBezTo>
                            <a:pt x="3498" y="2100"/>
                            <a:pt x="3342" y="2099"/>
                            <a:pt x="3186" y="2101"/>
                          </a:cubicBezTo>
                          <a:cubicBezTo>
                            <a:pt x="3150" y="2102"/>
                            <a:pt x="3145" y="2088"/>
                            <a:pt x="3145" y="2057"/>
                          </a:cubicBezTo>
                          <a:cubicBezTo>
                            <a:pt x="3146" y="1830"/>
                            <a:pt x="3146" y="1603"/>
                            <a:pt x="3146" y="1375"/>
                          </a:cubicBezTo>
                          <a:cubicBezTo>
                            <a:pt x="3146" y="1148"/>
                            <a:pt x="3147" y="921"/>
                            <a:pt x="3145" y="693"/>
                          </a:cubicBezTo>
                          <a:cubicBezTo>
                            <a:pt x="3145" y="656"/>
                            <a:pt x="3156" y="647"/>
                            <a:pt x="3192" y="647"/>
                          </a:cubicBezTo>
                          <a:cubicBezTo>
                            <a:pt x="3346" y="649"/>
                            <a:pt x="3499" y="649"/>
                            <a:pt x="3653" y="647"/>
                          </a:cubicBezTo>
                          <a:cubicBezTo>
                            <a:pt x="3685" y="647"/>
                            <a:pt x="3696" y="655"/>
                            <a:pt x="3696" y="689"/>
                          </a:cubicBezTo>
                          <a:cubicBezTo>
                            <a:pt x="3694" y="1146"/>
                            <a:pt x="3695" y="1604"/>
                            <a:pt x="3695" y="2062"/>
                          </a:cubicBezTo>
                          <a:close/>
                          <a:moveTo>
                            <a:pt x="4980" y="2060"/>
                          </a:moveTo>
                          <a:cubicBezTo>
                            <a:pt x="4980" y="2091"/>
                            <a:pt x="4972" y="2101"/>
                            <a:pt x="4940" y="2101"/>
                          </a:cubicBezTo>
                          <a:cubicBezTo>
                            <a:pt x="4784" y="2100"/>
                            <a:pt x="4627" y="2099"/>
                            <a:pt x="4471" y="2101"/>
                          </a:cubicBezTo>
                          <a:cubicBezTo>
                            <a:pt x="4437" y="2102"/>
                            <a:pt x="4429" y="2091"/>
                            <a:pt x="4429" y="2058"/>
                          </a:cubicBezTo>
                          <a:cubicBezTo>
                            <a:pt x="4431" y="1829"/>
                            <a:pt x="4430" y="1601"/>
                            <a:pt x="4430" y="1372"/>
                          </a:cubicBezTo>
                          <a:cubicBezTo>
                            <a:pt x="4430" y="1146"/>
                            <a:pt x="4431" y="920"/>
                            <a:pt x="4429" y="694"/>
                          </a:cubicBezTo>
                          <a:cubicBezTo>
                            <a:pt x="4429" y="658"/>
                            <a:pt x="4438" y="646"/>
                            <a:pt x="4475" y="647"/>
                          </a:cubicBezTo>
                          <a:cubicBezTo>
                            <a:pt x="4629" y="649"/>
                            <a:pt x="4782" y="649"/>
                            <a:pt x="4936" y="647"/>
                          </a:cubicBezTo>
                          <a:cubicBezTo>
                            <a:pt x="4967" y="647"/>
                            <a:pt x="4980" y="652"/>
                            <a:pt x="4980" y="688"/>
                          </a:cubicBezTo>
                          <a:cubicBezTo>
                            <a:pt x="4979" y="1145"/>
                            <a:pt x="4979" y="1603"/>
                            <a:pt x="4980" y="2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8" name="Group 1317"/>
                <p:cNvGrpSpPr/>
                <p:nvPr/>
              </p:nvGrpSpPr>
              <p:grpSpPr>
                <a:xfrm>
                  <a:off x="16877692" y="2882107"/>
                  <a:ext cx="182702" cy="182702"/>
                  <a:chOff x="16349055" y="2327275"/>
                  <a:chExt cx="182702" cy="182702"/>
                </a:xfrm>
                <a:grpFill/>
              </p:grpSpPr>
              <p:sp>
                <p:nvSpPr>
                  <p:cNvPr id="1358" name="Oval 1357"/>
                  <p:cNvSpPr/>
                  <p:nvPr/>
                </p:nvSpPr>
                <p:spPr>
                  <a:xfrm>
                    <a:off x="16349055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59" name="Group 79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84305" y="2364762"/>
                    <a:ext cx="119439" cy="96873"/>
                    <a:chOff x="8435" y="-69"/>
                    <a:chExt cx="434" cy="352"/>
                  </a:xfrm>
                  <a:grpFill/>
                </p:grpSpPr>
                <p:sp>
                  <p:nvSpPr>
                    <p:cNvPr id="1360" name="Freeform 797"/>
                    <p:cNvSpPr>
                      <a:spLocks/>
                    </p:cNvSpPr>
                    <p:nvPr/>
                  </p:nvSpPr>
                  <p:spPr bwMode="auto">
                    <a:xfrm>
                      <a:off x="8492" y="115"/>
                      <a:ext cx="178" cy="167"/>
                    </a:xfrm>
                    <a:custGeom>
                      <a:avLst/>
                      <a:gdLst>
                        <a:gd name="T0" fmla="*/ 840 w 1077"/>
                        <a:gd name="T1" fmla="*/ 666 h 1010"/>
                        <a:gd name="T2" fmla="*/ 840 w 1077"/>
                        <a:gd name="T3" fmla="*/ 643 h 1010"/>
                        <a:gd name="T4" fmla="*/ 840 w 1077"/>
                        <a:gd name="T5" fmla="*/ 23 h 1010"/>
                        <a:gd name="T6" fmla="*/ 862 w 1077"/>
                        <a:gd name="T7" fmla="*/ 0 h 1010"/>
                        <a:gd name="T8" fmla="*/ 1056 w 1077"/>
                        <a:gd name="T9" fmla="*/ 0 h 1010"/>
                        <a:gd name="T10" fmla="*/ 1077 w 1077"/>
                        <a:gd name="T11" fmla="*/ 20 h 1010"/>
                        <a:gd name="T12" fmla="*/ 1077 w 1077"/>
                        <a:gd name="T13" fmla="*/ 990 h 1010"/>
                        <a:gd name="T14" fmla="*/ 1056 w 1077"/>
                        <a:gd name="T15" fmla="*/ 1010 h 1010"/>
                        <a:gd name="T16" fmla="*/ 860 w 1077"/>
                        <a:gd name="T17" fmla="*/ 1010 h 1010"/>
                        <a:gd name="T18" fmla="*/ 829 w 1077"/>
                        <a:gd name="T19" fmla="*/ 996 h 1010"/>
                        <a:gd name="T20" fmla="*/ 617 w 1077"/>
                        <a:gd name="T21" fmla="*/ 757 h 1010"/>
                        <a:gd name="T22" fmla="*/ 471 w 1077"/>
                        <a:gd name="T23" fmla="*/ 593 h 1010"/>
                        <a:gd name="T24" fmla="*/ 257 w 1077"/>
                        <a:gd name="T25" fmla="*/ 353 h 1010"/>
                        <a:gd name="T26" fmla="*/ 236 w 1077"/>
                        <a:gd name="T27" fmla="*/ 335 h 1010"/>
                        <a:gd name="T28" fmla="*/ 236 w 1077"/>
                        <a:gd name="T29" fmla="*/ 358 h 1010"/>
                        <a:gd name="T30" fmla="*/ 237 w 1077"/>
                        <a:gd name="T31" fmla="*/ 986 h 1010"/>
                        <a:gd name="T32" fmla="*/ 212 w 1077"/>
                        <a:gd name="T33" fmla="*/ 1010 h 1010"/>
                        <a:gd name="T34" fmla="*/ 18 w 1077"/>
                        <a:gd name="T35" fmla="*/ 1010 h 1010"/>
                        <a:gd name="T36" fmla="*/ 0 w 1077"/>
                        <a:gd name="T37" fmla="*/ 992 h 1010"/>
                        <a:gd name="T38" fmla="*/ 0 w 1077"/>
                        <a:gd name="T39" fmla="*/ 18 h 1010"/>
                        <a:gd name="T40" fmla="*/ 17 w 1077"/>
                        <a:gd name="T41" fmla="*/ 0 h 1010"/>
                        <a:gd name="T42" fmla="*/ 225 w 1077"/>
                        <a:gd name="T43" fmla="*/ 0 h 1010"/>
                        <a:gd name="T44" fmla="*/ 249 w 1077"/>
                        <a:gd name="T45" fmla="*/ 12 h 1010"/>
                        <a:gd name="T46" fmla="*/ 602 w 1077"/>
                        <a:gd name="T47" fmla="*/ 406 h 1010"/>
                        <a:gd name="T48" fmla="*/ 827 w 1077"/>
                        <a:gd name="T49" fmla="*/ 658 h 1010"/>
                        <a:gd name="T50" fmla="*/ 840 w 1077"/>
                        <a:gd name="T51" fmla="*/ 666 h 10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077" h="1010">
                          <a:moveTo>
                            <a:pt x="840" y="666"/>
                          </a:moveTo>
                          <a:cubicBezTo>
                            <a:pt x="840" y="658"/>
                            <a:pt x="840" y="650"/>
                            <a:pt x="840" y="643"/>
                          </a:cubicBezTo>
                          <a:cubicBezTo>
                            <a:pt x="840" y="436"/>
                            <a:pt x="841" y="230"/>
                            <a:pt x="840" y="23"/>
                          </a:cubicBezTo>
                          <a:cubicBezTo>
                            <a:pt x="840" y="6"/>
                            <a:pt x="843" y="0"/>
                            <a:pt x="862" y="0"/>
                          </a:cubicBezTo>
                          <a:cubicBezTo>
                            <a:pt x="926" y="1"/>
                            <a:pt x="991" y="1"/>
                            <a:pt x="1056" y="0"/>
                          </a:cubicBezTo>
                          <a:cubicBezTo>
                            <a:pt x="1070" y="0"/>
                            <a:pt x="1077" y="3"/>
                            <a:pt x="1077" y="20"/>
                          </a:cubicBezTo>
                          <a:cubicBezTo>
                            <a:pt x="1076" y="343"/>
                            <a:pt x="1076" y="666"/>
                            <a:pt x="1077" y="990"/>
                          </a:cubicBezTo>
                          <a:cubicBezTo>
                            <a:pt x="1077" y="1006"/>
                            <a:pt x="1071" y="1010"/>
                            <a:pt x="1056" y="1010"/>
                          </a:cubicBezTo>
                          <a:cubicBezTo>
                            <a:pt x="991" y="1009"/>
                            <a:pt x="925" y="1009"/>
                            <a:pt x="860" y="1010"/>
                          </a:cubicBezTo>
                          <a:cubicBezTo>
                            <a:pt x="847" y="1010"/>
                            <a:pt x="838" y="1006"/>
                            <a:pt x="829" y="996"/>
                          </a:cubicBezTo>
                          <a:cubicBezTo>
                            <a:pt x="759" y="916"/>
                            <a:pt x="688" y="837"/>
                            <a:pt x="617" y="757"/>
                          </a:cubicBezTo>
                          <a:cubicBezTo>
                            <a:pt x="568" y="702"/>
                            <a:pt x="519" y="648"/>
                            <a:pt x="471" y="593"/>
                          </a:cubicBezTo>
                          <a:cubicBezTo>
                            <a:pt x="399" y="513"/>
                            <a:pt x="328" y="433"/>
                            <a:pt x="257" y="353"/>
                          </a:cubicBezTo>
                          <a:cubicBezTo>
                            <a:pt x="252" y="347"/>
                            <a:pt x="247" y="339"/>
                            <a:pt x="236" y="335"/>
                          </a:cubicBezTo>
                          <a:cubicBezTo>
                            <a:pt x="236" y="344"/>
                            <a:pt x="236" y="351"/>
                            <a:pt x="236" y="358"/>
                          </a:cubicBezTo>
                          <a:cubicBezTo>
                            <a:pt x="236" y="567"/>
                            <a:pt x="236" y="776"/>
                            <a:pt x="237" y="986"/>
                          </a:cubicBezTo>
                          <a:cubicBezTo>
                            <a:pt x="237" y="1005"/>
                            <a:pt x="231" y="1010"/>
                            <a:pt x="212" y="1010"/>
                          </a:cubicBezTo>
                          <a:cubicBezTo>
                            <a:pt x="148" y="1009"/>
                            <a:pt x="83" y="1009"/>
                            <a:pt x="18" y="1010"/>
                          </a:cubicBezTo>
                          <a:cubicBezTo>
                            <a:pt x="5" y="1010"/>
                            <a:pt x="0" y="1006"/>
                            <a:pt x="0" y="992"/>
                          </a:cubicBezTo>
                          <a:cubicBezTo>
                            <a:pt x="0" y="667"/>
                            <a:pt x="0" y="342"/>
                            <a:pt x="0" y="18"/>
                          </a:cubicBezTo>
                          <a:cubicBezTo>
                            <a:pt x="0" y="5"/>
                            <a:pt x="4" y="0"/>
                            <a:pt x="17" y="0"/>
                          </a:cubicBezTo>
                          <a:cubicBezTo>
                            <a:pt x="86" y="1"/>
                            <a:pt x="156" y="1"/>
                            <a:pt x="225" y="0"/>
                          </a:cubicBezTo>
                          <a:cubicBezTo>
                            <a:pt x="236" y="0"/>
                            <a:pt x="242" y="5"/>
                            <a:pt x="249" y="12"/>
                          </a:cubicBezTo>
                          <a:cubicBezTo>
                            <a:pt x="367" y="144"/>
                            <a:pt x="485" y="275"/>
                            <a:pt x="602" y="406"/>
                          </a:cubicBezTo>
                          <a:cubicBezTo>
                            <a:pt x="677" y="490"/>
                            <a:pt x="752" y="574"/>
                            <a:pt x="827" y="658"/>
                          </a:cubicBezTo>
                          <a:cubicBezTo>
                            <a:pt x="830" y="661"/>
                            <a:pt x="832" y="665"/>
                            <a:pt x="840" y="6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1" name="Freeform 798"/>
                    <p:cNvSpPr>
                      <a:spLocks/>
                    </p:cNvSpPr>
                    <p:nvPr/>
                  </p:nvSpPr>
                  <p:spPr bwMode="auto">
                    <a:xfrm>
                      <a:off x="8686" y="115"/>
                      <a:ext cx="183" cy="168"/>
                    </a:xfrm>
                    <a:custGeom>
                      <a:avLst/>
                      <a:gdLst>
                        <a:gd name="T0" fmla="*/ 695 w 1110"/>
                        <a:gd name="T1" fmla="*/ 1009 h 1011"/>
                        <a:gd name="T2" fmla="*/ 319 w 1110"/>
                        <a:gd name="T3" fmla="*/ 1009 h 1011"/>
                        <a:gd name="T4" fmla="*/ 28 w 1110"/>
                        <a:gd name="T5" fmla="*/ 825 h 1011"/>
                        <a:gd name="T6" fmla="*/ 1 w 1110"/>
                        <a:gd name="T7" fmla="*/ 712 h 1011"/>
                        <a:gd name="T8" fmla="*/ 1 w 1110"/>
                        <a:gd name="T9" fmla="*/ 300 h 1011"/>
                        <a:gd name="T10" fmla="*/ 246 w 1110"/>
                        <a:gd name="T11" fmla="*/ 9 h 1011"/>
                        <a:gd name="T12" fmla="*/ 335 w 1110"/>
                        <a:gd name="T13" fmla="*/ 1 h 1011"/>
                        <a:gd name="T14" fmla="*/ 1085 w 1110"/>
                        <a:gd name="T15" fmla="*/ 0 h 1011"/>
                        <a:gd name="T16" fmla="*/ 1109 w 1110"/>
                        <a:gd name="T17" fmla="*/ 23 h 1011"/>
                        <a:gd name="T18" fmla="*/ 1109 w 1110"/>
                        <a:gd name="T19" fmla="*/ 215 h 1011"/>
                        <a:gd name="T20" fmla="*/ 1087 w 1110"/>
                        <a:gd name="T21" fmla="*/ 237 h 1011"/>
                        <a:gd name="T22" fmla="*/ 331 w 1110"/>
                        <a:gd name="T23" fmla="*/ 237 h 1011"/>
                        <a:gd name="T24" fmla="*/ 295 w 1110"/>
                        <a:gd name="T25" fmla="*/ 239 h 1011"/>
                        <a:gd name="T26" fmla="*/ 234 w 1110"/>
                        <a:gd name="T27" fmla="*/ 321 h 1011"/>
                        <a:gd name="T28" fmla="*/ 234 w 1110"/>
                        <a:gd name="T29" fmla="*/ 689 h 1011"/>
                        <a:gd name="T30" fmla="*/ 323 w 1110"/>
                        <a:gd name="T31" fmla="*/ 773 h 1011"/>
                        <a:gd name="T32" fmla="*/ 1083 w 1110"/>
                        <a:gd name="T33" fmla="*/ 773 h 1011"/>
                        <a:gd name="T34" fmla="*/ 1109 w 1110"/>
                        <a:gd name="T35" fmla="*/ 799 h 1011"/>
                        <a:gd name="T36" fmla="*/ 1109 w 1110"/>
                        <a:gd name="T37" fmla="*/ 987 h 1011"/>
                        <a:gd name="T38" fmla="*/ 1087 w 1110"/>
                        <a:gd name="T39" fmla="*/ 1010 h 1011"/>
                        <a:gd name="T40" fmla="*/ 695 w 1110"/>
                        <a:gd name="T41" fmla="*/ 1009 h 10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10" h="1011">
                          <a:moveTo>
                            <a:pt x="695" y="1009"/>
                          </a:moveTo>
                          <a:cubicBezTo>
                            <a:pt x="570" y="1009"/>
                            <a:pt x="444" y="1011"/>
                            <a:pt x="319" y="1009"/>
                          </a:cubicBezTo>
                          <a:cubicBezTo>
                            <a:pt x="186" y="1006"/>
                            <a:pt x="89" y="943"/>
                            <a:pt x="28" y="825"/>
                          </a:cubicBezTo>
                          <a:cubicBezTo>
                            <a:pt x="9" y="790"/>
                            <a:pt x="1" y="752"/>
                            <a:pt x="1" y="712"/>
                          </a:cubicBezTo>
                          <a:cubicBezTo>
                            <a:pt x="1" y="574"/>
                            <a:pt x="0" y="437"/>
                            <a:pt x="1" y="300"/>
                          </a:cubicBezTo>
                          <a:cubicBezTo>
                            <a:pt x="2" y="165"/>
                            <a:pt x="113" y="35"/>
                            <a:pt x="246" y="9"/>
                          </a:cubicBezTo>
                          <a:cubicBezTo>
                            <a:pt x="276" y="3"/>
                            <a:pt x="305" y="1"/>
                            <a:pt x="335" y="1"/>
                          </a:cubicBezTo>
                          <a:cubicBezTo>
                            <a:pt x="585" y="1"/>
                            <a:pt x="835" y="1"/>
                            <a:pt x="1085" y="0"/>
                          </a:cubicBezTo>
                          <a:cubicBezTo>
                            <a:pt x="1103" y="0"/>
                            <a:pt x="1110" y="4"/>
                            <a:pt x="1109" y="23"/>
                          </a:cubicBezTo>
                          <a:cubicBezTo>
                            <a:pt x="1108" y="87"/>
                            <a:pt x="1108" y="151"/>
                            <a:pt x="1109" y="215"/>
                          </a:cubicBezTo>
                          <a:cubicBezTo>
                            <a:pt x="1109" y="233"/>
                            <a:pt x="1104" y="237"/>
                            <a:pt x="1087" y="237"/>
                          </a:cubicBezTo>
                          <a:cubicBezTo>
                            <a:pt x="835" y="237"/>
                            <a:pt x="583" y="237"/>
                            <a:pt x="331" y="237"/>
                          </a:cubicBezTo>
                          <a:cubicBezTo>
                            <a:pt x="319" y="237"/>
                            <a:pt x="306" y="236"/>
                            <a:pt x="295" y="239"/>
                          </a:cubicBezTo>
                          <a:cubicBezTo>
                            <a:pt x="255" y="248"/>
                            <a:pt x="234" y="275"/>
                            <a:pt x="234" y="321"/>
                          </a:cubicBezTo>
                          <a:cubicBezTo>
                            <a:pt x="233" y="444"/>
                            <a:pt x="233" y="566"/>
                            <a:pt x="234" y="689"/>
                          </a:cubicBezTo>
                          <a:cubicBezTo>
                            <a:pt x="235" y="746"/>
                            <a:pt x="265" y="773"/>
                            <a:pt x="323" y="773"/>
                          </a:cubicBezTo>
                          <a:cubicBezTo>
                            <a:pt x="576" y="773"/>
                            <a:pt x="830" y="773"/>
                            <a:pt x="1083" y="773"/>
                          </a:cubicBezTo>
                          <a:cubicBezTo>
                            <a:pt x="1109" y="773"/>
                            <a:pt x="1109" y="773"/>
                            <a:pt x="1109" y="799"/>
                          </a:cubicBezTo>
                          <a:cubicBezTo>
                            <a:pt x="1109" y="862"/>
                            <a:pt x="1108" y="925"/>
                            <a:pt x="1109" y="987"/>
                          </a:cubicBezTo>
                          <a:cubicBezTo>
                            <a:pt x="1109" y="1005"/>
                            <a:pt x="1105" y="1010"/>
                            <a:pt x="1087" y="1010"/>
                          </a:cubicBezTo>
                          <a:cubicBezTo>
                            <a:pt x="956" y="1009"/>
                            <a:pt x="826" y="1009"/>
                            <a:pt x="695" y="100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2" name="Freeform 799"/>
                    <p:cNvSpPr>
                      <a:spLocks/>
                    </p:cNvSpPr>
                    <p:nvPr/>
                  </p:nvSpPr>
                  <p:spPr bwMode="auto">
                    <a:xfrm>
                      <a:off x="8602" y="-69"/>
                      <a:ext cx="223" cy="131"/>
                    </a:xfrm>
                    <a:custGeom>
                      <a:avLst/>
                      <a:gdLst>
                        <a:gd name="T0" fmla="*/ 1346 w 1346"/>
                        <a:gd name="T1" fmla="*/ 790 h 794"/>
                        <a:gd name="T2" fmla="*/ 0 w 1346"/>
                        <a:gd name="T3" fmla="*/ 787 h 794"/>
                        <a:gd name="T4" fmla="*/ 15 w 1346"/>
                        <a:gd name="T5" fmla="*/ 764 h 794"/>
                        <a:gd name="T6" fmla="*/ 237 w 1346"/>
                        <a:gd name="T7" fmla="*/ 507 h 794"/>
                        <a:gd name="T8" fmla="*/ 432 w 1346"/>
                        <a:gd name="T9" fmla="*/ 283 h 794"/>
                        <a:gd name="T10" fmla="*/ 648 w 1346"/>
                        <a:gd name="T11" fmla="*/ 32 h 794"/>
                        <a:gd name="T12" fmla="*/ 696 w 1346"/>
                        <a:gd name="T13" fmla="*/ 33 h 794"/>
                        <a:gd name="T14" fmla="*/ 879 w 1346"/>
                        <a:gd name="T15" fmla="*/ 246 h 794"/>
                        <a:gd name="T16" fmla="*/ 1088 w 1346"/>
                        <a:gd name="T17" fmla="*/ 490 h 794"/>
                        <a:gd name="T18" fmla="*/ 1293 w 1346"/>
                        <a:gd name="T19" fmla="*/ 728 h 794"/>
                        <a:gd name="T20" fmla="*/ 1346 w 1346"/>
                        <a:gd name="T21" fmla="*/ 79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346" h="794">
                          <a:moveTo>
                            <a:pt x="1346" y="790"/>
                          </a:moveTo>
                          <a:cubicBezTo>
                            <a:pt x="895" y="794"/>
                            <a:pt x="449" y="786"/>
                            <a:pt x="0" y="787"/>
                          </a:cubicBezTo>
                          <a:cubicBezTo>
                            <a:pt x="2" y="777"/>
                            <a:pt x="9" y="771"/>
                            <a:pt x="15" y="764"/>
                          </a:cubicBezTo>
                          <a:cubicBezTo>
                            <a:pt x="89" y="678"/>
                            <a:pt x="163" y="593"/>
                            <a:pt x="237" y="507"/>
                          </a:cubicBezTo>
                          <a:cubicBezTo>
                            <a:pt x="302" y="432"/>
                            <a:pt x="367" y="358"/>
                            <a:pt x="432" y="283"/>
                          </a:cubicBezTo>
                          <a:cubicBezTo>
                            <a:pt x="504" y="199"/>
                            <a:pt x="576" y="115"/>
                            <a:pt x="648" y="32"/>
                          </a:cubicBezTo>
                          <a:cubicBezTo>
                            <a:pt x="676" y="0"/>
                            <a:pt x="668" y="0"/>
                            <a:pt x="696" y="33"/>
                          </a:cubicBezTo>
                          <a:cubicBezTo>
                            <a:pt x="758" y="103"/>
                            <a:pt x="818" y="175"/>
                            <a:pt x="879" y="246"/>
                          </a:cubicBezTo>
                          <a:cubicBezTo>
                            <a:pt x="949" y="328"/>
                            <a:pt x="1018" y="409"/>
                            <a:pt x="1088" y="490"/>
                          </a:cubicBezTo>
                          <a:cubicBezTo>
                            <a:pt x="1156" y="569"/>
                            <a:pt x="1224" y="649"/>
                            <a:pt x="1293" y="728"/>
                          </a:cubicBezTo>
                          <a:cubicBezTo>
                            <a:pt x="1310" y="748"/>
                            <a:pt x="1327" y="768"/>
                            <a:pt x="1346" y="7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3" name="Freeform 800"/>
                    <p:cNvSpPr>
                      <a:spLocks/>
                    </p:cNvSpPr>
                    <p:nvPr/>
                  </p:nvSpPr>
                  <p:spPr bwMode="auto">
                    <a:xfrm>
                      <a:off x="8435" y="-68"/>
                      <a:ext cx="174" cy="129"/>
                    </a:xfrm>
                    <a:custGeom>
                      <a:avLst/>
                      <a:gdLst>
                        <a:gd name="T0" fmla="*/ 0 w 1050"/>
                        <a:gd name="T1" fmla="*/ 780 h 782"/>
                        <a:gd name="T2" fmla="*/ 69 w 1050"/>
                        <a:gd name="T3" fmla="*/ 699 h 782"/>
                        <a:gd name="T4" fmla="*/ 349 w 1050"/>
                        <a:gd name="T5" fmla="*/ 376 h 782"/>
                        <a:gd name="T6" fmla="*/ 565 w 1050"/>
                        <a:gd name="T7" fmla="*/ 127 h 782"/>
                        <a:gd name="T8" fmla="*/ 664 w 1050"/>
                        <a:gd name="T9" fmla="*/ 12 h 782"/>
                        <a:gd name="T10" fmla="*/ 689 w 1050"/>
                        <a:gd name="T11" fmla="*/ 13 h 782"/>
                        <a:gd name="T12" fmla="*/ 871 w 1050"/>
                        <a:gd name="T13" fmla="*/ 225 h 782"/>
                        <a:gd name="T14" fmla="*/ 1043 w 1050"/>
                        <a:gd name="T15" fmla="*/ 425 h 782"/>
                        <a:gd name="T16" fmla="*/ 1042 w 1050"/>
                        <a:gd name="T17" fmla="*/ 447 h 782"/>
                        <a:gd name="T18" fmla="*/ 901 w 1050"/>
                        <a:gd name="T19" fmla="*/ 610 h 782"/>
                        <a:gd name="T20" fmla="*/ 763 w 1050"/>
                        <a:gd name="T21" fmla="*/ 770 h 782"/>
                        <a:gd name="T22" fmla="*/ 737 w 1050"/>
                        <a:gd name="T23" fmla="*/ 782 h 782"/>
                        <a:gd name="T24" fmla="*/ 11 w 1050"/>
                        <a:gd name="T25" fmla="*/ 781 h 782"/>
                        <a:gd name="T26" fmla="*/ 0 w 1050"/>
                        <a:gd name="T27" fmla="*/ 780 h 7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50" h="782">
                          <a:moveTo>
                            <a:pt x="0" y="780"/>
                          </a:moveTo>
                          <a:cubicBezTo>
                            <a:pt x="25" y="751"/>
                            <a:pt x="47" y="725"/>
                            <a:pt x="69" y="699"/>
                          </a:cubicBezTo>
                          <a:cubicBezTo>
                            <a:pt x="162" y="591"/>
                            <a:pt x="256" y="484"/>
                            <a:pt x="349" y="376"/>
                          </a:cubicBezTo>
                          <a:cubicBezTo>
                            <a:pt x="421" y="293"/>
                            <a:pt x="493" y="210"/>
                            <a:pt x="565" y="127"/>
                          </a:cubicBezTo>
                          <a:cubicBezTo>
                            <a:pt x="598" y="89"/>
                            <a:pt x="631" y="51"/>
                            <a:pt x="664" y="12"/>
                          </a:cubicBezTo>
                          <a:cubicBezTo>
                            <a:pt x="673" y="0"/>
                            <a:pt x="679" y="0"/>
                            <a:pt x="689" y="13"/>
                          </a:cubicBezTo>
                          <a:cubicBezTo>
                            <a:pt x="749" y="84"/>
                            <a:pt x="810" y="154"/>
                            <a:pt x="871" y="225"/>
                          </a:cubicBezTo>
                          <a:cubicBezTo>
                            <a:pt x="928" y="292"/>
                            <a:pt x="985" y="358"/>
                            <a:pt x="1043" y="425"/>
                          </a:cubicBezTo>
                          <a:cubicBezTo>
                            <a:pt x="1050" y="433"/>
                            <a:pt x="1049" y="439"/>
                            <a:pt x="1042" y="447"/>
                          </a:cubicBezTo>
                          <a:cubicBezTo>
                            <a:pt x="995" y="501"/>
                            <a:pt x="948" y="556"/>
                            <a:pt x="901" y="610"/>
                          </a:cubicBezTo>
                          <a:cubicBezTo>
                            <a:pt x="855" y="663"/>
                            <a:pt x="809" y="716"/>
                            <a:pt x="763" y="770"/>
                          </a:cubicBezTo>
                          <a:cubicBezTo>
                            <a:pt x="756" y="778"/>
                            <a:pt x="748" y="782"/>
                            <a:pt x="737" y="782"/>
                          </a:cubicBezTo>
                          <a:cubicBezTo>
                            <a:pt x="495" y="781"/>
                            <a:pt x="253" y="781"/>
                            <a:pt x="11" y="781"/>
                          </a:cubicBezTo>
                          <a:cubicBezTo>
                            <a:pt x="9" y="781"/>
                            <a:pt x="7" y="781"/>
                            <a:pt x="0" y="7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4" name="Freeform 801"/>
                    <p:cNvSpPr>
                      <a:spLocks/>
                    </p:cNvSpPr>
                    <p:nvPr/>
                  </p:nvSpPr>
                  <p:spPr bwMode="auto">
                    <a:xfrm>
                      <a:off x="8437" y="115"/>
                      <a:ext cx="39" cy="168"/>
                    </a:xfrm>
                    <a:custGeom>
                      <a:avLst/>
                      <a:gdLst>
                        <a:gd name="T0" fmla="*/ 0 w 236"/>
                        <a:gd name="T1" fmla="*/ 507 h 1018"/>
                        <a:gd name="T2" fmla="*/ 0 w 236"/>
                        <a:gd name="T3" fmla="*/ 23 h 1018"/>
                        <a:gd name="T4" fmla="*/ 22 w 236"/>
                        <a:gd name="T5" fmla="*/ 1 h 1018"/>
                        <a:gd name="T6" fmla="*/ 215 w 236"/>
                        <a:gd name="T7" fmla="*/ 1 h 1018"/>
                        <a:gd name="T8" fmla="*/ 236 w 236"/>
                        <a:gd name="T9" fmla="*/ 20 h 1018"/>
                        <a:gd name="T10" fmla="*/ 236 w 236"/>
                        <a:gd name="T11" fmla="*/ 998 h 1018"/>
                        <a:gd name="T12" fmla="*/ 217 w 236"/>
                        <a:gd name="T13" fmla="*/ 1017 h 1018"/>
                        <a:gd name="T14" fmla="*/ 20 w 236"/>
                        <a:gd name="T15" fmla="*/ 1017 h 1018"/>
                        <a:gd name="T16" fmla="*/ 0 w 236"/>
                        <a:gd name="T17" fmla="*/ 997 h 1018"/>
                        <a:gd name="T18" fmla="*/ 0 w 236"/>
                        <a:gd name="T19" fmla="*/ 507 h 10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6" h="1018">
                          <a:moveTo>
                            <a:pt x="0" y="507"/>
                          </a:moveTo>
                          <a:cubicBezTo>
                            <a:pt x="0" y="346"/>
                            <a:pt x="0" y="184"/>
                            <a:pt x="0" y="23"/>
                          </a:cubicBezTo>
                          <a:cubicBezTo>
                            <a:pt x="0" y="6"/>
                            <a:pt x="3" y="0"/>
                            <a:pt x="22" y="1"/>
                          </a:cubicBezTo>
                          <a:cubicBezTo>
                            <a:pt x="86" y="2"/>
                            <a:pt x="151" y="1"/>
                            <a:pt x="215" y="1"/>
                          </a:cubicBezTo>
                          <a:cubicBezTo>
                            <a:pt x="230" y="1"/>
                            <a:pt x="236" y="3"/>
                            <a:pt x="236" y="20"/>
                          </a:cubicBezTo>
                          <a:cubicBezTo>
                            <a:pt x="236" y="346"/>
                            <a:pt x="236" y="672"/>
                            <a:pt x="236" y="998"/>
                          </a:cubicBezTo>
                          <a:cubicBezTo>
                            <a:pt x="236" y="1013"/>
                            <a:pt x="233" y="1018"/>
                            <a:pt x="217" y="1017"/>
                          </a:cubicBezTo>
                          <a:cubicBezTo>
                            <a:pt x="151" y="1017"/>
                            <a:pt x="85" y="1016"/>
                            <a:pt x="20" y="1017"/>
                          </a:cubicBezTo>
                          <a:cubicBezTo>
                            <a:pt x="3" y="1018"/>
                            <a:pt x="0" y="1012"/>
                            <a:pt x="0" y="997"/>
                          </a:cubicBezTo>
                          <a:cubicBezTo>
                            <a:pt x="0" y="834"/>
                            <a:pt x="0" y="670"/>
                            <a:pt x="0" y="5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9" name="Group 1318"/>
                <p:cNvGrpSpPr/>
                <p:nvPr/>
              </p:nvGrpSpPr>
              <p:grpSpPr>
                <a:xfrm>
                  <a:off x="16877692" y="2367809"/>
                  <a:ext cx="182702" cy="182702"/>
                  <a:chOff x="16098837" y="2327275"/>
                  <a:chExt cx="182702" cy="182702"/>
                </a:xfrm>
                <a:grpFill/>
              </p:grpSpPr>
              <p:sp>
                <p:nvSpPr>
                  <p:cNvPr id="1354" name="Oval 1353"/>
                  <p:cNvSpPr/>
                  <p:nvPr/>
                </p:nvSpPr>
                <p:spPr>
                  <a:xfrm>
                    <a:off x="16098837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55" name="Group 79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40634" y="2354443"/>
                    <a:ext cx="99110" cy="128368"/>
                    <a:chOff x="8611" y="26"/>
                    <a:chExt cx="271" cy="351"/>
                  </a:xfrm>
                  <a:grpFill/>
                </p:grpSpPr>
                <p:sp>
                  <p:nvSpPr>
                    <p:cNvPr id="1356" name="Freeform 792"/>
                    <p:cNvSpPr>
                      <a:spLocks/>
                    </p:cNvSpPr>
                    <p:nvPr/>
                  </p:nvSpPr>
                  <p:spPr bwMode="auto">
                    <a:xfrm>
                      <a:off x="8611" y="171"/>
                      <a:ext cx="271" cy="206"/>
                    </a:xfrm>
                    <a:custGeom>
                      <a:avLst/>
                      <a:gdLst>
                        <a:gd name="T0" fmla="*/ 1125 w 2206"/>
                        <a:gd name="T1" fmla="*/ 919 h 1678"/>
                        <a:gd name="T2" fmla="*/ 1153 w 2206"/>
                        <a:gd name="T3" fmla="*/ 770 h 1678"/>
                        <a:gd name="T4" fmla="*/ 1207 w 2206"/>
                        <a:gd name="T5" fmla="*/ 462 h 1678"/>
                        <a:gd name="T6" fmla="*/ 1244 w 2206"/>
                        <a:gd name="T7" fmla="*/ 254 h 1678"/>
                        <a:gd name="T8" fmla="*/ 1269 w 2206"/>
                        <a:gd name="T9" fmla="*/ 227 h 1678"/>
                        <a:gd name="T10" fmla="*/ 1522 w 2206"/>
                        <a:gd name="T11" fmla="*/ 110 h 1678"/>
                        <a:gd name="T12" fmla="*/ 1597 w 2206"/>
                        <a:gd name="T13" fmla="*/ 42 h 1678"/>
                        <a:gd name="T14" fmla="*/ 1628 w 2206"/>
                        <a:gd name="T15" fmla="*/ 39 h 1678"/>
                        <a:gd name="T16" fmla="*/ 1975 w 2206"/>
                        <a:gd name="T17" fmla="*/ 467 h 1678"/>
                        <a:gd name="T18" fmla="*/ 2168 w 2206"/>
                        <a:gd name="T19" fmla="*/ 1029 h 1678"/>
                        <a:gd name="T20" fmla="*/ 2203 w 2206"/>
                        <a:gd name="T21" fmla="*/ 1345 h 1678"/>
                        <a:gd name="T22" fmla="*/ 2164 w 2206"/>
                        <a:gd name="T23" fmla="*/ 1407 h 1678"/>
                        <a:gd name="T24" fmla="*/ 1621 w 2206"/>
                        <a:gd name="T25" fmla="*/ 1619 h 1678"/>
                        <a:gd name="T26" fmla="*/ 1317 w 2206"/>
                        <a:gd name="T27" fmla="*/ 1668 h 1678"/>
                        <a:gd name="T28" fmla="*/ 1039 w 2206"/>
                        <a:gd name="T29" fmla="*/ 1674 h 1678"/>
                        <a:gd name="T30" fmla="*/ 659 w 2206"/>
                        <a:gd name="T31" fmla="*/ 1622 h 1678"/>
                        <a:gd name="T32" fmla="*/ 141 w 2206"/>
                        <a:gd name="T33" fmla="*/ 1427 h 1678"/>
                        <a:gd name="T34" fmla="*/ 20 w 2206"/>
                        <a:gd name="T35" fmla="*/ 1357 h 1678"/>
                        <a:gd name="T36" fmla="*/ 1 w 2206"/>
                        <a:gd name="T37" fmla="*/ 1320 h 1678"/>
                        <a:gd name="T38" fmla="*/ 34 w 2206"/>
                        <a:gd name="T39" fmla="*/ 1035 h 1678"/>
                        <a:gd name="T40" fmla="*/ 149 w 2206"/>
                        <a:gd name="T41" fmla="*/ 634 h 1678"/>
                        <a:gd name="T42" fmla="*/ 435 w 2206"/>
                        <a:gd name="T43" fmla="*/ 170 h 1678"/>
                        <a:gd name="T44" fmla="*/ 618 w 2206"/>
                        <a:gd name="T45" fmla="*/ 8 h 1678"/>
                        <a:gd name="T46" fmla="*/ 643 w 2206"/>
                        <a:gd name="T47" fmla="*/ 11 h 1678"/>
                        <a:gd name="T48" fmla="*/ 935 w 2206"/>
                        <a:gd name="T49" fmla="*/ 210 h 1678"/>
                        <a:gd name="T50" fmla="*/ 975 w 2206"/>
                        <a:gd name="T51" fmla="*/ 221 h 1678"/>
                        <a:gd name="T52" fmla="*/ 1005 w 2206"/>
                        <a:gd name="T53" fmla="*/ 253 h 1678"/>
                        <a:gd name="T54" fmla="*/ 1102 w 2206"/>
                        <a:gd name="T55" fmla="*/ 808 h 1678"/>
                        <a:gd name="T56" fmla="*/ 1122 w 2206"/>
                        <a:gd name="T57" fmla="*/ 919 h 1678"/>
                        <a:gd name="T58" fmla="*/ 1125 w 2206"/>
                        <a:gd name="T59" fmla="*/ 919 h 1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</a:cxnLst>
                      <a:rect l="0" t="0" r="r" b="b"/>
                      <a:pathLst>
                        <a:path w="2206" h="1678">
                          <a:moveTo>
                            <a:pt x="1125" y="919"/>
                          </a:moveTo>
                          <a:cubicBezTo>
                            <a:pt x="1134" y="869"/>
                            <a:pt x="1144" y="820"/>
                            <a:pt x="1153" y="770"/>
                          </a:cubicBezTo>
                          <a:cubicBezTo>
                            <a:pt x="1171" y="667"/>
                            <a:pt x="1189" y="565"/>
                            <a:pt x="1207" y="462"/>
                          </a:cubicBezTo>
                          <a:cubicBezTo>
                            <a:pt x="1220" y="393"/>
                            <a:pt x="1233" y="324"/>
                            <a:pt x="1244" y="254"/>
                          </a:cubicBezTo>
                          <a:cubicBezTo>
                            <a:pt x="1247" y="238"/>
                            <a:pt x="1252" y="230"/>
                            <a:pt x="1269" y="227"/>
                          </a:cubicBezTo>
                          <a:cubicBezTo>
                            <a:pt x="1362" y="207"/>
                            <a:pt x="1447" y="168"/>
                            <a:pt x="1522" y="110"/>
                          </a:cubicBezTo>
                          <a:cubicBezTo>
                            <a:pt x="1549" y="89"/>
                            <a:pt x="1576" y="68"/>
                            <a:pt x="1597" y="42"/>
                          </a:cubicBezTo>
                          <a:cubicBezTo>
                            <a:pt x="1607" y="30"/>
                            <a:pt x="1614" y="28"/>
                            <a:pt x="1628" y="39"/>
                          </a:cubicBezTo>
                          <a:cubicBezTo>
                            <a:pt x="1775" y="156"/>
                            <a:pt x="1887" y="302"/>
                            <a:pt x="1975" y="467"/>
                          </a:cubicBezTo>
                          <a:cubicBezTo>
                            <a:pt x="2070" y="643"/>
                            <a:pt x="2132" y="832"/>
                            <a:pt x="2168" y="1029"/>
                          </a:cubicBezTo>
                          <a:cubicBezTo>
                            <a:pt x="2188" y="1133"/>
                            <a:pt x="2197" y="1239"/>
                            <a:pt x="2203" y="1345"/>
                          </a:cubicBezTo>
                          <a:cubicBezTo>
                            <a:pt x="2206" y="1382"/>
                            <a:pt x="2190" y="1393"/>
                            <a:pt x="2164" y="1407"/>
                          </a:cubicBezTo>
                          <a:cubicBezTo>
                            <a:pt x="1993" y="1503"/>
                            <a:pt x="1812" y="1574"/>
                            <a:pt x="1621" y="1619"/>
                          </a:cubicBezTo>
                          <a:cubicBezTo>
                            <a:pt x="1521" y="1643"/>
                            <a:pt x="1419" y="1659"/>
                            <a:pt x="1317" y="1668"/>
                          </a:cubicBezTo>
                          <a:cubicBezTo>
                            <a:pt x="1224" y="1676"/>
                            <a:pt x="1132" y="1678"/>
                            <a:pt x="1039" y="1674"/>
                          </a:cubicBezTo>
                          <a:cubicBezTo>
                            <a:pt x="911" y="1669"/>
                            <a:pt x="784" y="1651"/>
                            <a:pt x="659" y="1622"/>
                          </a:cubicBezTo>
                          <a:cubicBezTo>
                            <a:pt x="478" y="1580"/>
                            <a:pt x="305" y="1514"/>
                            <a:pt x="141" y="1427"/>
                          </a:cubicBezTo>
                          <a:cubicBezTo>
                            <a:pt x="100" y="1405"/>
                            <a:pt x="61" y="1379"/>
                            <a:pt x="20" y="1357"/>
                          </a:cubicBezTo>
                          <a:cubicBezTo>
                            <a:pt x="4" y="1348"/>
                            <a:pt x="0" y="1337"/>
                            <a:pt x="1" y="1320"/>
                          </a:cubicBezTo>
                          <a:cubicBezTo>
                            <a:pt x="8" y="1225"/>
                            <a:pt x="16" y="1130"/>
                            <a:pt x="34" y="1035"/>
                          </a:cubicBezTo>
                          <a:cubicBezTo>
                            <a:pt x="59" y="898"/>
                            <a:pt x="96" y="763"/>
                            <a:pt x="149" y="634"/>
                          </a:cubicBezTo>
                          <a:cubicBezTo>
                            <a:pt x="219" y="464"/>
                            <a:pt x="310" y="307"/>
                            <a:pt x="435" y="170"/>
                          </a:cubicBezTo>
                          <a:cubicBezTo>
                            <a:pt x="490" y="109"/>
                            <a:pt x="552" y="56"/>
                            <a:pt x="618" y="8"/>
                          </a:cubicBezTo>
                          <a:cubicBezTo>
                            <a:pt x="629" y="0"/>
                            <a:pt x="634" y="0"/>
                            <a:pt x="643" y="11"/>
                          </a:cubicBezTo>
                          <a:cubicBezTo>
                            <a:pt x="722" y="104"/>
                            <a:pt x="819" y="170"/>
                            <a:pt x="935" y="210"/>
                          </a:cubicBezTo>
                          <a:cubicBezTo>
                            <a:pt x="948" y="214"/>
                            <a:pt x="961" y="220"/>
                            <a:pt x="975" y="221"/>
                          </a:cubicBezTo>
                          <a:cubicBezTo>
                            <a:pt x="995" y="223"/>
                            <a:pt x="1002" y="234"/>
                            <a:pt x="1005" y="253"/>
                          </a:cubicBezTo>
                          <a:cubicBezTo>
                            <a:pt x="1037" y="438"/>
                            <a:pt x="1069" y="623"/>
                            <a:pt x="1102" y="808"/>
                          </a:cubicBezTo>
                          <a:cubicBezTo>
                            <a:pt x="1108" y="845"/>
                            <a:pt x="1115" y="882"/>
                            <a:pt x="1122" y="919"/>
                          </a:cubicBezTo>
                          <a:cubicBezTo>
                            <a:pt x="1123" y="919"/>
                            <a:pt x="1124" y="919"/>
                            <a:pt x="1125" y="9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7" name="Freeform 793"/>
                    <p:cNvSpPr>
                      <a:spLocks/>
                    </p:cNvSpPr>
                    <p:nvPr/>
                  </p:nvSpPr>
                  <p:spPr bwMode="auto">
                    <a:xfrm>
                      <a:off x="8668" y="26"/>
                      <a:ext cx="162" cy="162"/>
                    </a:xfrm>
                    <a:custGeom>
                      <a:avLst/>
                      <a:gdLst>
                        <a:gd name="T0" fmla="*/ 658 w 1315"/>
                        <a:gd name="T1" fmla="*/ 6 h 1313"/>
                        <a:gd name="T2" fmla="*/ 1310 w 1315"/>
                        <a:gd name="T3" fmla="*/ 667 h 1313"/>
                        <a:gd name="T4" fmla="*/ 655 w 1315"/>
                        <a:gd name="T5" fmla="*/ 1312 h 1313"/>
                        <a:gd name="T6" fmla="*/ 2 w 1315"/>
                        <a:gd name="T7" fmla="*/ 655 h 1313"/>
                        <a:gd name="T8" fmla="*/ 658 w 1315"/>
                        <a:gd name="T9" fmla="*/ 6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15" h="1313">
                          <a:moveTo>
                            <a:pt x="658" y="6"/>
                          </a:moveTo>
                          <a:cubicBezTo>
                            <a:pt x="1008" y="1"/>
                            <a:pt x="1315" y="298"/>
                            <a:pt x="1310" y="667"/>
                          </a:cubicBezTo>
                          <a:cubicBezTo>
                            <a:pt x="1306" y="1017"/>
                            <a:pt x="1015" y="1313"/>
                            <a:pt x="655" y="1312"/>
                          </a:cubicBezTo>
                          <a:cubicBezTo>
                            <a:pt x="302" y="1312"/>
                            <a:pt x="0" y="1026"/>
                            <a:pt x="2" y="655"/>
                          </a:cubicBezTo>
                          <a:cubicBezTo>
                            <a:pt x="4" y="287"/>
                            <a:pt x="307" y="0"/>
                            <a:pt x="658" y="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0" name="Group 1319"/>
                <p:cNvGrpSpPr/>
                <p:nvPr/>
              </p:nvGrpSpPr>
              <p:grpSpPr>
                <a:xfrm>
                  <a:off x="16356992" y="2367809"/>
                  <a:ext cx="182702" cy="182702"/>
                  <a:chOff x="16599272" y="2327275"/>
                  <a:chExt cx="182702" cy="182702"/>
                </a:xfrm>
                <a:grpFill/>
              </p:grpSpPr>
              <p:sp>
                <p:nvSpPr>
                  <p:cNvPr id="1352" name="Oval 1351"/>
                  <p:cNvSpPr/>
                  <p:nvPr/>
                </p:nvSpPr>
                <p:spPr>
                  <a:xfrm>
                    <a:off x="16599272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53" name="Freeform 788"/>
                  <p:cNvSpPr>
                    <a:spLocks/>
                  </p:cNvSpPr>
                  <p:nvPr/>
                </p:nvSpPr>
                <p:spPr bwMode="auto">
                  <a:xfrm>
                    <a:off x="16634802" y="2356756"/>
                    <a:ext cx="120688" cy="128368"/>
                  </a:xfrm>
                  <a:custGeom>
                    <a:avLst/>
                    <a:gdLst>
                      <a:gd name="T0" fmla="*/ 969 w 2814"/>
                      <a:gd name="T1" fmla="*/ 2992 h 2992"/>
                      <a:gd name="T2" fmla="*/ 994 w 2814"/>
                      <a:gd name="T3" fmla="*/ 2705 h 2992"/>
                      <a:gd name="T4" fmla="*/ 1053 w 2814"/>
                      <a:gd name="T5" fmla="*/ 2358 h 2992"/>
                      <a:gd name="T6" fmla="*/ 1107 w 2814"/>
                      <a:gd name="T7" fmla="*/ 2038 h 2992"/>
                      <a:gd name="T8" fmla="*/ 1156 w 2814"/>
                      <a:gd name="T9" fmla="*/ 1743 h 2992"/>
                      <a:gd name="T10" fmla="*/ 1140 w 2814"/>
                      <a:gd name="T11" fmla="*/ 1721 h 2992"/>
                      <a:gd name="T12" fmla="*/ 803 w 2814"/>
                      <a:gd name="T13" fmla="*/ 1673 h 2992"/>
                      <a:gd name="T14" fmla="*/ 543 w 2814"/>
                      <a:gd name="T15" fmla="*/ 1634 h 2992"/>
                      <a:gd name="T16" fmla="*/ 509 w 2814"/>
                      <a:gd name="T17" fmla="*/ 1647 h 2992"/>
                      <a:gd name="T18" fmla="*/ 230 w 2814"/>
                      <a:gd name="T19" fmla="*/ 1938 h 2992"/>
                      <a:gd name="T20" fmla="*/ 81 w 2814"/>
                      <a:gd name="T21" fmla="*/ 2091 h 2992"/>
                      <a:gd name="T22" fmla="*/ 77 w 2814"/>
                      <a:gd name="T23" fmla="*/ 2077 h 2992"/>
                      <a:gd name="T24" fmla="*/ 103 w 2814"/>
                      <a:gd name="T25" fmla="*/ 1867 h 2992"/>
                      <a:gd name="T26" fmla="*/ 130 w 2814"/>
                      <a:gd name="T27" fmla="*/ 1662 h 2992"/>
                      <a:gd name="T28" fmla="*/ 95 w 2814"/>
                      <a:gd name="T29" fmla="*/ 1595 h 2992"/>
                      <a:gd name="T30" fmla="*/ 59 w 2814"/>
                      <a:gd name="T31" fmla="*/ 1569 h 2992"/>
                      <a:gd name="T32" fmla="*/ 66 w 2814"/>
                      <a:gd name="T33" fmla="*/ 1399 h 2992"/>
                      <a:gd name="T34" fmla="*/ 119 w 2814"/>
                      <a:gd name="T35" fmla="*/ 1366 h 2992"/>
                      <a:gd name="T36" fmla="*/ 133 w 2814"/>
                      <a:gd name="T37" fmla="*/ 1341 h 2992"/>
                      <a:gd name="T38" fmla="*/ 108 w 2814"/>
                      <a:gd name="T39" fmla="*/ 1139 h 2992"/>
                      <a:gd name="T40" fmla="*/ 85 w 2814"/>
                      <a:gd name="T41" fmla="*/ 957 h 2992"/>
                      <a:gd name="T42" fmla="*/ 80 w 2814"/>
                      <a:gd name="T43" fmla="*/ 882 h 2992"/>
                      <a:gd name="T44" fmla="*/ 137 w 2814"/>
                      <a:gd name="T45" fmla="*/ 940 h 2992"/>
                      <a:gd name="T46" fmla="*/ 231 w 2814"/>
                      <a:gd name="T47" fmla="*/ 1037 h 2992"/>
                      <a:gd name="T48" fmla="*/ 499 w 2814"/>
                      <a:gd name="T49" fmla="*/ 1314 h 2992"/>
                      <a:gd name="T50" fmla="*/ 567 w 2814"/>
                      <a:gd name="T51" fmla="*/ 1337 h 2992"/>
                      <a:gd name="T52" fmla="*/ 1057 w 2814"/>
                      <a:gd name="T53" fmla="*/ 1260 h 2992"/>
                      <a:gd name="T54" fmla="*/ 1143 w 2814"/>
                      <a:gd name="T55" fmla="*/ 1241 h 2992"/>
                      <a:gd name="T56" fmla="*/ 1155 w 2814"/>
                      <a:gd name="T57" fmla="*/ 1220 h 2992"/>
                      <a:gd name="T58" fmla="*/ 1085 w 2814"/>
                      <a:gd name="T59" fmla="*/ 798 h 2992"/>
                      <a:gd name="T60" fmla="*/ 1014 w 2814"/>
                      <a:gd name="T61" fmla="*/ 381 h 2992"/>
                      <a:gd name="T62" fmla="*/ 975 w 2814"/>
                      <a:gd name="T63" fmla="*/ 143 h 2992"/>
                      <a:gd name="T64" fmla="*/ 974 w 2814"/>
                      <a:gd name="T65" fmla="*/ 0 h 2992"/>
                      <a:gd name="T66" fmla="*/ 1099 w 2814"/>
                      <a:gd name="T67" fmla="*/ 129 h 2992"/>
                      <a:gd name="T68" fmla="*/ 1305 w 2814"/>
                      <a:gd name="T69" fmla="*/ 445 h 2992"/>
                      <a:gd name="T70" fmla="*/ 1812 w 2814"/>
                      <a:gd name="T71" fmla="*/ 1221 h 2992"/>
                      <a:gd name="T72" fmla="*/ 1858 w 2814"/>
                      <a:gd name="T73" fmla="*/ 1245 h 2992"/>
                      <a:gd name="T74" fmla="*/ 2047 w 2814"/>
                      <a:gd name="T75" fmla="*/ 1250 h 2992"/>
                      <a:gd name="T76" fmla="*/ 2335 w 2814"/>
                      <a:gd name="T77" fmla="*/ 1276 h 2992"/>
                      <a:gd name="T78" fmla="*/ 2636 w 2814"/>
                      <a:gd name="T79" fmla="*/ 1342 h 2992"/>
                      <a:gd name="T80" fmla="*/ 2759 w 2814"/>
                      <a:gd name="T81" fmla="*/ 1407 h 2992"/>
                      <a:gd name="T82" fmla="*/ 2763 w 2814"/>
                      <a:gd name="T83" fmla="*/ 1562 h 2992"/>
                      <a:gd name="T84" fmla="*/ 2614 w 2814"/>
                      <a:gd name="T85" fmla="*/ 1640 h 2992"/>
                      <a:gd name="T86" fmla="*/ 2264 w 2814"/>
                      <a:gd name="T87" fmla="*/ 1706 h 2992"/>
                      <a:gd name="T88" fmla="*/ 1985 w 2814"/>
                      <a:gd name="T89" fmla="*/ 1726 h 2992"/>
                      <a:gd name="T90" fmla="*/ 1858 w 2814"/>
                      <a:gd name="T91" fmla="*/ 1729 h 2992"/>
                      <a:gd name="T92" fmla="*/ 1812 w 2814"/>
                      <a:gd name="T93" fmla="*/ 1753 h 2992"/>
                      <a:gd name="T94" fmla="*/ 1289 w 2814"/>
                      <a:gd name="T95" fmla="*/ 2553 h 2992"/>
                      <a:gd name="T96" fmla="*/ 1091 w 2814"/>
                      <a:gd name="T97" fmla="*/ 2857 h 2992"/>
                      <a:gd name="T98" fmla="*/ 1002 w 2814"/>
                      <a:gd name="T99" fmla="*/ 2957 h 2992"/>
                      <a:gd name="T100" fmla="*/ 969 w 2814"/>
                      <a:gd name="T101" fmla="*/ 2992 h 29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814" h="2992">
                        <a:moveTo>
                          <a:pt x="969" y="2992"/>
                        </a:moveTo>
                        <a:cubicBezTo>
                          <a:pt x="969" y="2894"/>
                          <a:pt x="977" y="2799"/>
                          <a:pt x="994" y="2705"/>
                        </a:cubicBezTo>
                        <a:cubicBezTo>
                          <a:pt x="1016" y="2590"/>
                          <a:pt x="1034" y="2474"/>
                          <a:pt x="1053" y="2358"/>
                        </a:cubicBezTo>
                        <a:cubicBezTo>
                          <a:pt x="1071" y="2251"/>
                          <a:pt x="1089" y="2144"/>
                          <a:pt x="1107" y="2038"/>
                        </a:cubicBezTo>
                        <a:cubicBezTo>
                          <a:pt x="1123" y="1939"/>
                          <a:pt x="1140" y="1841"/>
                          <a:pt x="1156" y="1743"/>
                        </a:cubicBezTo>
                        <a:cubicBezTo>
                          <a:pt x="1158" y="1730"/>
                          <a:pt x="1153" y="1723"/>
                          <a:pt x="1140" y="1721"/>
                        </a:cubicBezTo>
                        <a:cubicBezTo>
                          <a:pt x="1027" y="1705"/>
                          <a:pt x="915" y="1689"/>
                          <a:pt x="803" y="1673"/>
                        </a:cubicBezTo>
                        <a:cubicBezTo>
                          <a:pt x="716" y="1660"/>
                          <a:pt x="629" y="1648"/>
                          <a:pt x="543" y="1634"/>
                        </a:cubicBezTo>
                        <a:cubicBezTo>
                          <a:pt x="528" y="1632"/>
                          <a:pt x="519" y="1637"/>
                          <a:pt x="509" y="1647"/>
                        </a:cubicBezTo>
                        <a:cubicBezTo>
                          <a:pt x="416" y="1744"/>
                          <a:pt x="323" y="1841"/>
                          <a:pt x="230" y="1938"/>
                        </a:cubicBezTo>
                        <a:cubicBezTo>
                          <a:pt x="180" y="1989"/>
                          <a:pt x="131" y="2040"/>
                          <a:pt x="81" y="2091"/>
                        </a:cubicBezTo>
                        <a:cubicBezTo>
                          <a:pt x="74" y="2087"/>
                          <a:pt x="77" y="2081"/>
                          <a:pt x="77" y="2077"/>
                        </a:cubicBezTo>
                        <a:cubicBezTo>
                          <a:pt x="86" y="2007"/>
                          <a:pt x="95" y="1937"/>
                          <a:pt x="103" y="1867"/>
                        </a:cubicBezTo>
                        <a:cubicBezTo>
                          <a:pt x="112" y="1799"/>
                          <a:pt x="118" y="1730"/>
                          <a:pt x="130" y="1662"/>
                        </a:cubicBezTo>
                        <a:cubicBezTo>
                          <a:pt x="136" y="1627"/>
                          <a:pt x="128" y="1607"/>
                          <a:pt x="95" y="1595"/>
                        </a:cubicBezTo>
                        <a:cubicBezTo>
                          <a:pt x="81" y="1590"/>
                          <a:pt x="70" y="1579"/>
                          <a:pt x="59" y="1569"/>
                        </a:cubicBezTo>
                        <a:cubicBezTo>
                          <a:pt x="0" y="1515"/>
                          <a:pt x="3" y="1448"/>
                          <a:pt x="66" y="1399"/>
                        </a:cubicBezTo>
                        <a:cubicBezTo>
                          <a:pt x="83" y="1386"/>
                          <a:pt x="100" y="1375"/>
                          <a:pt x="119" y="1366"/>
                        </a:cubicBezTo>
                        <a:cubicBezTo>
                          <a:pt x="130" y="1361"/>
                          <a:pt x="134" y="1353"/>
                          <a:pt x="133" y="1341"/>
                        </a:cubicBezTo>
                        <a:cubicBezTo>
                          <a:pt x="124" y="1274"/>
                          <a:pt x="116" y="1206"/>
                          <a:pt x="108" y="1139"/>
                        </a:cubicBezTo>
                        <a:cubicBezTo>
                          <a:pt x="100" y="1078"/>
                          <a:pt x="92" y="1018"/>
                          <a:pt x="85" y="957"/>
                        </a:cubicBezTo>
                        <a:cubicBezTo>
                          <a:pt x="82" y="933"/>
                          <a:pt x="79" y="909"/>
                          <a:pt x="80" y="882"/>
                        </a:cubicBezTo>
                        <a:cubicBezTo>
                          <a:pt x="99" y="901"/>
                          <a:pt x="119" y="919"/>
                          <a:pt x="137" y="940"/>
                        </a:cubicBezTo>
                        <a:cubicBezTo>
                          <a:pt x="167" y="974"/>
                          <a:pt x="199" y="1005"/>
                          <a:pt x="231" y="1037"/>
                        </a:cubicBezTo>
                        <a:cubicBezTo>
                          <a:pt x="321" y="1130"/>
                          <a:pt x="411" y="1221"/>
                          <a:pt x="499" y="1314"/>
                        </a:cubicBezTo>
                        <a:cubicBezTo>
                          <a:pt x="520" y="1336"/>
                          <a:pt x="539" y="1342"/>
                          <a:pt x="567" y="1337"/>
                        </a:cubicBezTo>
                        <a:cubicBezTo>
                          <a:pt x="730" y="1311"/>
                          <a:pt x="894" y="1286"/>
                          <a:pt x="1057" y="1260"/>
                        </a:cubicBezTo>
                        <a:cubicBezTo>
                          <a:pt x="1086" y="1256"/>
                          <a:pt x="1114" y="1248"/>
                          <a:pt x="1143" y="1241"/>
                        </a:cubicBezTo>
                        <a:cubicBezTo>
                          <a:pt x="1155" y="1239"/>
                          <a:pt x="1157" y="1233"/>
                          <a:pt x="1155" y="1220"/>
                        </a:cubicBezTo>
                        <a:cubicBezTo>
                          <a:pt x="1131" y="1079"/>
                          <a:pt x="1108" y="938"/>
                          <a:pt x="1085" y="798"/>
                        </a:cubicBezTo>
                        <a:cubicBezTo>
                          <a:pt x="1061" y="659"/>
                          <a:pt x="1037" y="520"/>
                          <a:pt x="1014" y="381"/>
                        </a:cubicBezTo>
                        <a:cubicBezTo>
                          <a:pt x="1000" y="302"/>
                          <a:pt x="984" y="223"/>
                          <a:pt x="975" y="143"/>
                        </a:cubicBezTo>
                        <a:cubicBezTo>
                          <a:pt x="969" y="96"/>
                          <a:pt x="974" y="48"/>
                          <a:pt x="974" y="0"/>
                        </a:cubicBezTo>
                        <a:cubicBezTo>
                          <a:pt x="1019" y="37"/>
                          <a:pt x="1065" y="76"/>
                          <a:pt x="1099" y="129"/>
                        </a:cubicBezTo>
                        <a:cubicBezTo>
                          <a:pt x="1166" y="235"/>
                          <a:pt x="1236" y="339"/>
                          <a:pt x="1305" y="445"/>
                        </a:cubicBezTo>
                        <a:cubicBezTo>
                          <a:pt x="1474" y="703"/>
                          <a:pt x="1643" y="962"/>
                          <a:pt x="1812" y="1221"/>
                        </a:cubicBezTo>
                        <a:cubicBezTo>
                          <a:pt x="1824" y="1239"/>
                          <a:pt x="1837" y="1246"/>
                          <a:pt x="1858" y="1245"/>
                        </a:cubicBezTo>
                        <a:cubicBezTo>
                          <a:pt x="1921" y="1242"/>
                          <a:pt x="1984" y="1246"/>
                          <a:pt x="2047" y="1250"/>
                        </a:cubicBezTo>
                        <a:cubicBezTo>
                          <a:pt x="2143" y="1256"/>
                          <a:pt x="2239" y="1263"/>
                          <a:pt x="2335" y="1276"/>
                        </a:cubicBezTo>
                        <a:cubicBezTo>
                          <a:pt x="2437" y="1290"/>
                          <a:pt x="2538" y="1307"/>
                          <a:pt x="2636" y="1342"/>
                        </a:cubicBezTo>
                        <a:cubicBezTo>
                          <a:pt x="2680" y="1357"/>
                          <a:pt x="2722" y="1377"/>
                          <a:pt x="2759" y="1407"/>
                        </a:cubicBezTo>
                        <a:cubicBezTo>
                          <a:pt x="2812" y="1451"/>
                          <a:pt x="2814" y="1515"/>
                          <a:pt x="2763" y="1562"/>
                        </a:cubicBezTo>
                        <a:cubicBezTo>
                          <a:pt x="2720" y="1602"/>
                          <a:pt x="2667" y="1623"/>
                          <a:pt x="2614" y="1640"/>
                        </a:cubicBezTo>
                        <a:cubicBezTo>
                          <a:pt x="2500" y="1675"/>
                          <a:pt x="2382" y="1693"/>
                          <a:pt x="2264" y="1706"/>
                        </a:cubicBezTo>
                        <a:cubicBezTo>
                          <a:pt x="2171" y="1716"/>
                          <a:pt x="2078" y="1722"/>
                          <a:pt x="1985" y="1726"/>
                        </a:cubicBezTo>
                        <a:cubicBezTo>
                          <a:pt x="1943" y="1728"/>
                          <a:pt x="1900" y="1729"/>
                          <a:pt x="1858" y="1729"/>
                        </a:cubicBezTo>
                        <a:cubicBezTo>
                          <a:pt x="1837" y="1729"/>
                          <a:pt x="1824" y="1735"/>
                          <a:pt x="1812" y="1753"/>
                        </a:cubicBezTo>
                        <a:cubicBezTo>
                          <a:pt x="1638" y="2020"/>
                          <a:pt x="1464" y="2286"/>
                          <a:pt x="1289" y="2553"/>
                        </a:cubicBezTo>
                        <a:cubicBezTo>
                          <a:pt x="1223" y="2654"/>
                          <a:pt x="1156" y="2755"/>
                          <a:pt x="1091" y="2857"/>
                        </a:cubicBezTo>
                        <a:cubicBezTo>
                          <a:pt x="1066" y="2895"/>
                          <a:pt x="1030" y="2923"/>
                          <a:pt x="1002" y="2957"/>
                        </a:cubicBezTo>
                        <a:cubicBezTo>
                          <a:pt x="993" y="2969"/>
                          <a:pt x="985" y="2982"/>
                          <a:pt x="969" y="29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21" name="Group 1320"/>
                <p:cNvGrpSpPr/>
                <p:nvPr/>
              </p:nvGrpSpPr>
              <p:grpSpPr>
                <a:xfrm>
                  <a:off x="16094074" y="2629100"/>
                  <a:ext cx="182702" cy="182702"/>
                  <a:chOff x="16349055" y="2936281"/>
                  <a:chExt cx="182702" cy="182702"/>
                </a:xfrm>
                <a:grpFill/>
              </p:grpSpPr>
              <p:sp>
                <p:nvSpPr>
                  <p:cNvPr id="1346" name="Oval 1345"/>
                  <p:cNvSpPr/>
                  <p:nvPr/>
                </p:nvSpPr>
                <p:spPr>
                  <a:xfrm>
                    <a:off x="16349055" y="2936281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47" name="Group 1346"/>
                  <p:cNvGrpSpPr/>
                  <p:nvPr/>
                </p:nvGrpSpPr>
                <p:grpSpPr>
                  <a:xfrm>
                    <a:off x="16385510" y="2971485"/>
                    <a:ext cx="108583" cy="103849"/>
                    <a:chOff x="13144500" y="-407988"/>
                    <a:chExt cx="582613" cy="557213"/>
                  </a:xfrm>
                  <a:grpFill/>
                </p:grpSpPr>
                <p:sp>
                  <p:nvSpPr>
                    <p:cNvPr id="1348" name="Freeform 805"/>
                    <p:cNvSpPr>
                      <a:spLocks/>
                    </p:cNvSpPr>
                    <p:nvPr/>
                  </p:nvSpPr>
                  <p:spPr bwMode="auto">
                    <a:xfrm>
                      <a:off x="13144500" y="-358775"/>
                      <a:ext cx="581025" cy="90488"/>
                    </a:xfrm>
                    <a:custGeom>
                      <a:avLst/>
                      <a:gdLst>
                        <a:gd name="T0" fmla="*/ 1132 w 2265"/>
                        <a:gd name="T1" fmla="*/ 349 h 350"/>
                        <a:gd name="T2" fmla="*/ 27 w 2265"/>
                        <a:gd name="T3" fmla="*/ 349 h 350"/>
                        <a:gd name="T4" fmla="*/ 0 w 2265"/>
                        <a:gd name="T5" fmla="*/ 324 h 350"/>
                        <a:gd name="T6" fmla="*/ 0 w 2265"/>
                        <a:gd name="T7" fmla="*/ 58 h 350"/>
                        <a:gd name="T8" fmla="*/ 57 w 2265"/>
                        <a:gd name="T9" fmla="*/ 1 h 350"/>
                        <a:gd name="T10" fmla="*/ 329 w 2265"/>
                        <a:gd name="T11" fmla="*/ 1 h 350"/>
                        <a:gd name="T12" fmla="*/ 350 w 2265"/>
                        <a:gd name="T13" fmla="*/ 22 h 350"/>
                        <a:gd name="T14" fmla="*/ 353 w 2265"/>
                        <a:gd name="T15" fmla="*/ 140 h 350"/>
                        <a:gd name="T16" fmla="*/ 521 w 2265"/>
                        <a:gd name="T17" fmla="*/ 197 h 350"/>
                        <a:gd name="T18" fmla="*/ 557 w 2265"/>
                        <a:gd name="T19" fmla="*/ 124 h 350"/>
                        <a:gd name="T20" fmla="*/ 557 w 2265"/>
                        <a:gd name="T21" fmla="*/ 24 h 350"/>
                        <a:gd name="T22" fmla="*/ 580 w 2265"/>
                        <a:gd name="T23" fmla="*/ 1 h 350"/>
                        <a:gd name="T24" fmla="*/ 1076 w 2265"/>
                        <a:gd name="T25" fmla="*/ 1 h 350"/>
                        <a:gd name="T26" fmla="*/ 1706 w 2265"/>
                        <a:gd name="T27" fmla="*/ 1 h 350"/>
                        <a:gd name="T28" fmla="*/ 1729 w 2265"/>
                        <a:gd name="T29" fmla="*/ 24 h 350"/>
                        <a:gd name="T30" fmla="*/ 1729 w 2265"/>
                        <a:gd name="T31" fmla="*/ 118 h 350"/>
                        <a:gd name="T32" fmla="*/ 1816 w 2265"/>
                        <a:gd name="T33" fmla="*/ 221 h 350"/>
                        <a:gd name="T34" fmla="*/ 1933 w 2265"/>
                        <a:gd name="T35" fmla="*/ 134 h 350"/>
                        <a:gd name="T36" fmla="*/ 1936 w 2265"/>
                        <a:gd name="T37" fmla="*/ 21 h 350"/>
                        <a:gd name="T38" fmla="*/ 1956 w 2265"/>
                        <a:gd name="T39" fmla="*/ 1 h 350"/>
                        <a:gd name="T40" fmla="*/ 2210 w 2265"/>
                        <a:gd name="T41" fmla="*/ 1 h 350"/>
                        <a:gd name="T42" fmla="*/ 2265 w 2265"/>
                        <a:gd name="T43" fmla="*/ 55 h 350"/>
                        <a:gd name="T44" fmla="*/ 2265 w 2265"/>
                        <a:gd name="T45" fmla="*/ 335 h 350"/>
                        <a:gd name="T46" fmla="*/ 2250 w 2265"/>
                        <a:gd name="T47" fmla="*/ 349 h 350"/>
                        <a:gd name="T48" fmla="*/ 2234 w 2265"/>
                        <a:gd name="T49" fmla="*/ 349 h 350"/>
                        <a:gd name="T50" fmla="*/ 1132 w 2265"/>
                        <a:gd name="T51" fmla="*/ 349 h 3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265" h="350">
                          <a:moveTo>
                            <a:pt x="1132" y="349"/>
                          </a:moveTo>
                          <a:cubicBezTo>
                            <a:pt x="764" y="349"/>
                            <a:pt x="395" y="349"/>
                            <a:pt x="27" y="349"/>
                          </a:cubicBezTo>
                          <a:cubicBezTo>
                            <a:pt x="0" y="349"/>
                            <a:pt x="0" y="349"/>
                            <a:pt x="0" y="324"/>
                          </a:cubicBezTo>
                          <a:cubicBezTo>
                            <a:pt x="0" y="235"/>
                            <a:pt x="0" y="146"/>
                            <a:pt x="0" y="58"/>
                          </a:cubicBezTo>
                          <a:cubicBezTo>
                            <a:pt x="0" y="20"/>
                            <a:pt x="20" y="1"/>
                            <a:pt x="57" y="1"/>
                          </a:cubicBezTo>
                          <a:cubicBezTo>
                            <a:pt x="148" y="1"/>
                            <a:pt x="238" y="1"/>
                            <a:pt x="329" y="1"/>
                          </a:cubicBezTo>
                          <a:cubicBezTo>
                            <a:pt x="346" y="0"/>
                            <a:pt x="350" y="6"/>
                            <a:pt x="350" y="22"/>
                          </a:cubicBezTo>
                          <a:cubicBezTo>
                            <a:pt x="350" y="61"/>
                            <a:pt x="344" y="101"/>
                            <a:pt x="353" y="140"/>
                          </a:cubicBezTo>
                          <a:cubicBezTo>
                            <a:pt x="372" y="218"/>
                            <a:pt x="459" y="248"/>
                            <a:pt x="521" y="197"/>
                          </a:cubicBezTo>
                          <a:cubicBezTo>
                            <a:pt x="543" y="178"/>
                            <a:pt x="556" y="153"/>
                            <a:pt x="557" y="124"/>
                          </a:cubicBezTo>
                          <a:cubicBezTo>
                            <a:pt x="558" y="91"/>
                            <a:pt x="558" y="57"/>
                            <a:pt x="557" y="24"/>
                          </a:cubicBezTo>
                          <a:cubicBezTo>
                            <a:pt x="556" y="6"/>
                            <a:pt x="561" y="0"/>
                            <a:pt x="580" y="1"/>
                          </a:cubicBezTo>
                          <a:cubicBezTo>
                            <a:pt x="745" y="1"/>
                            <a:pt x="910" y="1"/>
                            <a:pt x="1076" y="1"/>
                          </a:cubicBezTo>
                          <a:cubicBezTo>
                            <a:pt x="1286" y="1"/>
                            <a:pt x="1496" y="1"/>
                            <a:pt x="1706" y="1"/>
                          </a:cubicBezTo>
                          <a:cubicBezTo>
                            <a:pt x="1724" y="1"/>
                            <a:pt x="1730" y="5"/>
                            <a:pt x="1729" y="24"/>
                          </a:cubicBezTo>
                          <a:cubicBezTo>
                            <a:pt x="1727" y="55"/>
                            <a:pt x="1729" y="86"/>
                            <a:pt x="1729" y="118"/>
                          </a:cubicBezTo>
                          <a:cubicBezTo>
                            <a:pt x="1729" y="170"/>
                            <a:pt x="1768" y="217"/>
                            <a:pt x="1816" y="221"/>
                          </a:cubicBezTo>
                          <a:cubicBezTo>
                            <a:pt x="1876" y="227"/>
                            <a:pt x="1923" y="192"/>
                            <a:pt x="1933" y="134"/>
                          </a:cubicBezTo>
                          <a:cubicBezTo>
                            <a:pt x="1940" y="97"/>
                            <a:pt x="1936" y="59"/>
                            <a:pt x="1936" y="21"/>
                          </a:cubicBezTo>
                          <a:cubicBezTo>
                            <a:pt x="1936" y="5"/>
                            <a:pt x="1941" y="1"/>
                            <a:pt x="1956" y="1"/>
                          </a:cubicBezTo>
                          <a:cubicBezTo>
                            <a:pt x="2041" y="1"/>
                            <a:pt x="2126" y="1"/>
                            <a:pt x="2210" y="1"/>
                          </a:cubicBezTo>
                          <a:cubicBezTo>
                            <a:pt x="2243" y="1"/>
                            <a:pt x="2265" y="22"/>
                            <a:pt x="2265" y="55"/>
                          </a:cubicBezTo>
                          <a:cubicBezTo>
                            <a:pt x="2265" y="148"/>
                            <a:pt x="2265" y="241"/>
                            <a:pt x="2265" y="335"/>
                          </a:cubicBezTo>
                          <a:cubicBezTo>
                            <a:pt x="2265" y="346"/>
                            <a:pt x="2261" y="350"/>
                            <a:pt x="2250" y="349"/>
                          </a:cubicBezTo>
                          <a:cubicBezTo>
                            <a:pt x="2245" y="349"/>
                            <a:pt x="2239" y="349"/>
                            <a:pt x="2234" y="349"/>
                          </a:cubicBezTo>
                          <a:cubicBezTo>
                            <a:pt x="1867" y="349"/>
                            <a:pt x="1499" y="349"/>
                            <a:pt x="1132" y="3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9" name="Freeform 806"/>
                    <p:cNvSpPr>
                      <a:spLocks/>
                    </p:cNvSpPr>
                    <p:nvPr/>
                  </p:nvSpPr>
                  <p:spPr bwMode="auto">
                    <a:xfrm>
                      <a:off x="13601700" y="-407988"/>
                      <a:ext cx="25400" cy="92075"/>
                    </a:xfrm>
                    <a:custGeom>
                      <a:avLst/>
                      <a:gdLst>
                        <a:gd name="T0" fmla="*/ 101 w 101"/>
                        <a:gd name="T1" fmla="*/ 181 h 357"/>
                        <a:gd name="T2" fmla="*/ 101 w 101"/>
                        <a:gd name="T3" fmla="*/ 303 h 357"/>
                        <a:gd name="T4" fmla="*/ 50 w 101"/>
                        <a:gd name="T5" fmla="*/ 357 h 357"/>
                        <a:gd name="T6" fmla="*/ 0 w 101"/>
                        <a:gd name="T7" fmla="*/ 302 h 357"/>
                        <a:gd name="T8" fmla="*/ 0 w 101"/>
                        <a:gd name="T9" fmla="*/ 56 h 357"/>
                        <a:gd name="T10" fmla="*/ 50 w 101"/>
                        <a:gd name="T11" fmla="*/ 0 h 357"/>
                        <a:gd name="T12" fmla="*/ 101 w 101"/>
                        <a:gd name="T13" fmla="*/ 55 h 357"/>
                        <a:gd name="T14" fmla="*/ 101 w 101"/>
                        <a:gd name="T15" fmla="*/ 181 h 3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57">
                          <a:moveTo>
                            <a:pt x="101" y="181"/>
                          </a:moveTo>
                          <a:cubicBezTo>
                            <a:pt x="101" y="221"/>
                            <a:pt x="101" y="262"/>
                            <a:pt x="101" y="303"/>
                          </a:cubicBezTo>
                          <a:cubicBezTo>
                            <a:pt x="100" y="336"/>
                            <a:pt x="81" y="357"/>
                            <a:pt x="50" y="357"/>
                          </a:cubicBezTo>
                          <a:cubicBezTo>
                            <a:pt x="20" y="357"/>
                            <a:pt x="0" y="335"/>
                            <a:pt x="0" y="302"/>
                          </a:cubicBezTo>
                          <a:cubicBezTo>
                            <a:pt x="0" y="220"/>
                            <a:pt x="0" y="138"/>
                            <a:pt x="0" y="56"/>
                          </a:cubicBezTo>
                          <a:cubicBezTo>
                            <a:pt x="0" y="24"/>
                            <a:pt x="21" y="0"/>
                            <a:pt x="50" y="0"/>
                          </a:cubicBezTo>
                          <a:cubicBezTo>
                            <a:pt x="78" y="0"/>
                            <a:pt x="100" y="23"/>
                            <a:pt x="101" y="55"/>
                          </a:cubicBezTo>
                          <a:cubicBezTo>
                            <a:pt x="101" y="97"/>
                            <a:pt x="101" y="139"/>
                            <a:pt x="101" y="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0" name="Freeform 807"/>
                    <p:cNvSpPr>
                      <a:spLocks/>
                    </p:cNvSpPr>
                    <p:nvPr/>
                  </p:nvSpPr>
                  <p:spPr bwMode="auto">
                    <a:xfrm>
                      <a:off x="13247688" y="-400050"/>
                      <a:ext cx="26988" cy="84138"/>
                    </a:xfrm>
                    <a:custGeom>
                      <a:avLst/>
                      <a:gdLst>
                        <a:gd name="T0" fmla="*/ 0 w 101"/>
                        <a:gd name="T1" fmla="*/ 164 h 325"/>
                        <a:gd name="T2" fmla="*/ 0 w 101"/>
                        <a:gd name="T3" fmla="*/ 56 h 325"/>
                        <a:gd name="T4" fmla="*/ 51 w 101"/>
                        <a:gd name="T5" fmla="*/ 1 h 325"/>
                        <a:gd name="T6" fmla="*/ 101 w 101"/>
                        <a:gd name="T7" fmla="*/ 56 h 325"/>
                        <a:gd name="T8" fmla="*/ 101 w 101"/>
                        <a:gd name="T9" fmla="*/ 272 h 325"/>
                        <a:gd name="T10" fmla="*/ 50 w 101"/>
                        <a:gd name="T11" fmla="*/ 325 h 325"/>
                        <a:gd name="T12" fmla="*/ 0 w 101"/>
                        <a:gd name="T13" fmla="*/ 272 h 325"/>
                        <a:gd name="T14" fmla="*/ 0 w 101"/>
                        <a:gd name="T15" fmla="*/ 164 h 3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25">
                          <a:moveTo>
                            <a:pt x="0" y="164"/>
                          </a:moveTo>
                          <a:cubicBezTo>
                            <a:pt x="0" y="128"/>
                            <a:pt x="0" y="92"/>
                            <a:pt x="0" y="56"/>
                          </a:cubicBezTo>
                          <a:cubicBezTo>
                            <a:pt x="1" y="24"/>
                            <a:pt x="23" y="0"/>
                            <a:pt x="51" y="1"/>
                          </a:cubicBezTo>
                          <a:cubicBezTo>
                            <a:pt x="77" y="1"/>
                            <a:pt x="101" y="28"/>
                            <a:pt x="101" y="56"/>
                          </a:cubicBezTo>
                          <a:cubicBezTo>
                            <a:pt x="101" y="128"/>
                            <a:pt x="101" y="200"/>
                            <a:pt x="101" y="272"/>
                          </a:cubicBezTo>
                          <a:cubicBezTo>
                            <a:pt x="101" y="303"/>
                            <a:pt x="79" y="325"/>
                            <a:pt x="50" y="325"/>
                          </a:cubicBezTo>
                          <a:cubicBezTo>
                            <a:pt x="20" y="325"/>
                            <a:pt x="1" y="305"/>
                            <a:pt x="0" y="272"/>
                          </a:cubicBezTo>
                          <a:cubicBezTo>
                            <a:pt x="0" y="236"/>
                            <a:pt x="0" y="200"/>
                            <a:pt x="0" y="1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1" name="Freeform 80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3144500" y="-241300"/>
                      <a:ext cx="582613" cy="390525"/>
                    </a:xfrm>
                    <a:custGeom>
                      <a:avLst/>
                      <a:gdLst>
                        <a:gd name="T0" fmla="*/ 2238 w 2269"/>
                        <a:gd name="T1" fmla="*/ 3 h 1523"/>
                        <a:gd name="T2" fmla="*/ 1134 w 2269"/>
                        <a:gd name="T3" fmla="*/ 3 h 1523"/>
                        <a:gd name="T4" fmla="*/ 26 w 2269"/>
                        <a:gd name="T5" fmla="*/ 2 h 1523"/>
                        <a:gd name="T6" fmla="*/ 0 w 2269"/>
                        <a:gd name="T7" fmla="*/ 27 h 1523"/>
                        <a:gd name="T8" fmla="*/ 0 w 2269"/>
                        <a:gd name="T9" fmla="*/ 1459 h 1523"/>
                        <a:gd name="T10" fmla="*/ 65 w 2269"/>
                        <a:gd name="T11" fmla="*/ 1523 h 1523"/>
                        <a:gd name="T12" fmla="*/ 2197 w 2269"/>
                        <a:gd name="T13" fmla="*/ 1523 h 1523"/>
                        <a:gd name="T14" fmla="*/ 2265 w 2269"/>
                        <a:gd name="T15" fmla="*/ 1455 h 1523"/>
                        <a:gd name="T16" fmla="*/ 2265 w 2269"/>
                        <a:gd name="T17" fmla="*/ 31 h 1523"/>
                        <a:gd name="T18" fmla="*/ 2238 w 2269"/>
                        <a:gd name="T19" fmla="*/ 3 h 1523"/>
                        <a:gd name="T20" fmla="*/ 879 w 2269"/>
                        <a:gd name="T21" fmla="*/ 1243 h 1523"/>
                        <a:gd name="T22" fmla="*/ 574 w 2269"/>
                        <a:gd name="T23" fmla="*/ 1284 h 1523"/>
                        <a:gd name="T24" fmla="*/ 350 w 2269"/>
                        <a:gd name="T25" fmla="*/ 1224 h 1523"/>
                        <a:gd name="T26" fmla="*/ 337 w 2269"/>
                        <a:gd name="T27" fmla="*/ 1193 h 1523"/>
                        <a:gd name="T28" fmla="*/ 377 w 2269"/>
                        <a:gd name="T29" fmla="*/ 1041 h 1523"/>
                        <a:gd name="T30" fmla="*/ 398 w 2269"/>
                        <a:gd name="T31" fmla="*/ 1031 h 1523"/>
                        <a:gd name="T32" fmla="*/ 660 w 2269"/>
                        <a:gd name="T33" fmla="*/ 1087 h 1523"/>
                        <a:gd name="T34" fmla="*/ 794 w 2269"/>
                        <a:gd name="T35" fmla="*/ 1023 h 1523"/>
                        <a:gd name="T36" fmla="*/ 747 w 2269"/>
                        <a:gd name="T37" fmla="*/ 828 h 1523"/>
                        <a:gd name="T38" fmla="*/ 619 w 2269"/>
                        <a:gd name="T39" fmla="*/ 795 h 1523"/>
                        <a:gd name="T40" fmla="*/ 525 w 2269"/>
                        <a:gd name="T41" fmla="*/ 795 h 1523"/>
                        <a:gd name="T42" fmla="*/ 508 w 2269"/>
                        <a:gd name="T43" fmla="*/ 779 h 1523"/>
                        <a:gd name="T44" fmla="*/ 508 w 2269"/>
                        <a:gd name="T45" fmla="*/ 631 h 1523"/>
                        <a:gd name="T46" fmla="*/ 526 w 2269"/>
                        <a:gd name="T47" fmla="*/ 615 h 1523"/>
                        <a:gd name="T48" fmla="*/ 671 w 2269"/>
                        <a:gd name="T49" fmla="*/ 607 h 1523"/>
                        <a:gd name="T50" fmla="*/ 749 w 2269"/>
                        <a:gd name="T51" fmla="*/ 573 h 1523"/>
                        <a:gd name="T52" fmla="*/ 787 w 2269"/>
                        <a:gd name="T53" fmla="*/ 468 h 1523"/>
                        <a:gd name="T54" fmla="*/ 693 w 2269"/>
                        <a:gd name="T55" fmla="*/ 387 h 1523"/>
                        <a:gd name="T56" fmla="*/ 474 w 2269"/>
                        <a:gd name="T57" fmla="*/ 416 h 1523"/>
                        <a:gd name="T58" fmla="*/ 428 w 2269"/>
                        <a:gd name="T59" fmla="*/ 439 h 1523"/>
                        <a:gd name="T60" fmla="*/ 412 w 2269"/>
                        <a:gd name="T61" fmla="*/ 433 h 1523"/>
                        <a:gd name="T62" fmla="*/ 369 w 2269"/>
                        <a:gd name="T63" fmla="*/ 277 h 1523"/>
                        <a:gd name="T64" fmla="*/ 386 w 2269"/>
                        <a:gd name="T65" fmla="*/ 251 h 1523"/>
                        <a:gd name="T66" fmla="*/ 546 w 2269"/>
                        <a:gd name="T67" fmla="*/ 197 h 1523"/>
                        <a:gd name="T68" fmla="*/ 861 w 2269"/>
                        <a:gd name="T69" fmla="*/ 211 h 1523"/>
                        <a:gd name="T70" fmla="*/ 1033 w 2269"/>
                        <a:gd name="T71" fmla="*/ 391 h 1523"/>
                        <a:gd name="T72" fmla="*/ 878 w 2269"/>
                        <a:gd name="T73" fmla="*/ 686 h 1523"/>
                        <a:gd name="T74" fmla="*/ 852 w 2269"/>
                        <a:gd name="T75" fmla="*/ 697 h 1523"/>
                        <a:gd name="T76" fmla="*/ 968 w 2269"/>
                        <a:gd name="T77" fmla="*/ 751 h 1523"/>
                        <a:gd name="T78" fmla="*/ 1073 w 2269"/>
                        <a:gd name="T79" fmla="*/ 931 h 1523"/>
                        <a:gd name="T80" fmla="*/ 879 w 2269"/>
                        <a:gd name="T81" fmla="*/ 1243 h 1523"/>
                        <a:gd name="T82" fmla="*/ 1767 w 2269"/>
                        <a:gd name="T83" fmla="*/ 1271 h 1523"/>
                        <a:gd name="T84" fmla="*/ 1573 w 2269"/>
                        <a:gd name="T85" fmla="*/ 1271 h 1523"/>
                        <a:gd name="T86" fmla="*/ 1549 w 2269"/>
                        <a:gd name="T87" fmla="*/ 1247 h 1523"/>
                        <a:gd name="T88" fmla="*/ 1549 w 2269"/>
                        <a:gd name="T89" fmla="*/ 447 h 1523"/>
                        <a:gd name="T90" fmla="*/ 1528 w 2269"/>
                        <a:gd name="T91" fmla="*/ 433 h 1523"/>
                        <a:gd name="T92" fmla="*/ 1367 w 2269"/>
                        <a:gd name="T93" fmla="*/ 512 h 1523"/>
                        <a:gd name="T94" fmla="*/ 1341 w 2269"/>
                        <a:gd name="T95" fmla="*/ 499 h 1523"/>
                        <a:gd name="T96" fmla="*/ 1308 w 2269"/>
                        <a:gd name="T97" fmla="*/ 345 h 1523"/>
                        <a:gd name="T98" fmla="*/ 1317 w 2269"/>
                        <a:gd name="T99" fmla="*/ 327 h 1523"/>
                        <a:gd name="T100" fmla="*/ 1581 w 2269"/>
                        <a:gd name="T101" fmla="*/ 203 h 1523"/>
                        <a:gd name="T102" fmla="*/ 1603 w 2269"/>
                        <a:gd name="T103" fmla="*/ 200 h 1523"/>
                        <a:gd name="T104" fmla="*/ 1769 w 2269"/>
                        <a:gd name="T105" fmla="*/ 199 h 1523"/>
                        <a:gd name="T106" fmla="*/ 1789 w 2269"/>
                        <a:gd name="T107" fmla="*/ 221 h 1523"/>
                        <a:gd name="T108" fmla="*/ 1789 w 2269"/>
                        <a:gd name="T109" fmla="*/ 737 h 1523"/>
                        <a:gd name="T110" fmla="*/ 1789 w 2269"/>
                        <a:gd name="T111" fmla="*/ 1247 h 1523"/>
                        <a:gd name="T112" fmla="*/ 1767 w 2269"/>
                        <a:gd name="T113" fmla="*/ 1271 h 15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2269" h="1523">
                          <a:moveTo>
                            <a:pt x="2238" y="3"/>
                          </a:moveTo>
                          <a:cubicBezTo>
                            <a:pt x="1870" y="3"/>
                            <a:pt x="1502" y="3"/>
                            <a:pt x="1134" y="3"/>
                          </a:cubicBezTo>
                          <a:cubicBezTo>
                            <a:pt x="764" y="3"/>
                            <a:pt x="395" y="3"/>
                            <a:pt x="26" y="2"/>
                          </a:cubicBezTo>
                          <a:cubicBezTo>
                            <a:pt x="6" y="2"/>
                            <a:pt x="0" y="6"/>
                            <a:pt x="0" y="27"/>
                          </a:cubicBezTo>
                          <a:cubicBezTo>
                            <a:pt x="1" y="504"/>
                            <a:pt x="0" y="982"/>
                            <a:pt x="0" y="1459"/>
                          </a:cubicBezTo>
                          <a:cubicBezTo>
                            <a:pt x="0" y="1504"/>
                            <a:pt x="19" y="1523"/>
                            <a:pt x="65" y="1523"/>
                          </a:cubicBezTo>
                          <a:cubicBezTo>
                            <a:pt x="776" y="1523"/>
                            <a:pt x="1486" y="1523"/>
                            <a:pt x="2197" y="1523"/>
                          </a:cubicBezTo>
                          <a:cubicBezTo>
                            <a:pt x="2245" y="1523"/>
                            <a:pt x="2265" y="1503"/>
                            <a:pt x="2265" y="1455"/>
                          </a:cubicBezTo>
                          <a:cubicBezTo>
                            <a:pt x="2265" y="980"/>
                            <a:pt x="2265" y="506"/>
                            <a:pt x="2265" y="31"/>
                          </a:cubicBezTo>
                          <a:cubicBezTo>
                            <a:pt x="2265" y="0"/>
                            <a:pt x="2269" y="3"/>
                            <a:pt x="2238" y="3"/>
                          </a:cubicBezTo>
                          <a:close/>
                          <a:moveTo>
                            <a:pt x="879" y="1243"/>
                          </a:moveTo>
                          <a:cubicBezTo>
                            <a:pt x="781" y="1284"/>
                            <a:pt x="679" y="1294"/>
                            <a:pt x="574" y="1284"/>
                          </a:cubicBezTo>
                          <a:cubicBezTo>
                            <a:pt x="496" y="1276"/>
                            <a:pt x="421" y="1258"/>
                            <a:pt x="350" y="1224"/>
                          </a:cubicBezTo>
                          <a:cubicBezTo>
                            <a:pt x="335" y="1216"/>
                            <a:pt x="332" y="1209"/>
                            <a:pt x="337" y="1193"/>
                          </a:cubicBezTo>
                          <a:cubicBezTo>
                            <a:pt x="351" y="1142"/>
                            <a:pt x="364" y="1092"/>
                            <a:pt x="377" y="1041"/>
                          </a:cubicBezTo>
                          <a:cubicBezTo>
                            <a:pt x="380" y="1028"/>
                            <a:pt x="384" y="1024"/>
                            <a:pt x="398" y="1031"/>
                          </a:cubicBezTo>
                          <a:cubicBezTo>
                            <a:pt x="480" y="1072"/>
                            <a:pt x="567" y="1094"/>
                            <a:pt x="660" y="1087"/>
                          </a:cubicBezTo>
                          <a:cubicBezTo>
                            <a:pt x="713" y="1083"/>
                            <a:pt x="761" y="1067"/>
                            <a:pt x="794" y="1023"/>
                          </a:cubicBezTo>
                          <a:cubicBezTo>
                            <a:pt x="842" y="960"/>
                            <a:pt x="818" y="867"/>
                            <a:pt x="747" y="828"/>
                          </a:cubicBezTo>
                          <a:cubicBezTo>
                            <a:pt x="707" y="806"/>
                            <a:pt x="664" y="796"/>
                            <a:pt x="619" y="795"/>
                          </a:cubicBezTo>
                          <a:cubicBezTo>
                            <a:pt x="587" y="794"/>
                            <a:pt x="556" y="795"/>
                            <a:pt x="525" y="795"/>
                          </a:cubicBezTo>
                          <a:cubicBezTo>
                            <a:pt x="512" y="795"/>
                            <a:pt x="508" y="792"/>
                            <a:pt x="508" y="779"/>
                          </a:cubicBezTo>
                          <a:cubicBezTo>
                            <a:pt x="509" y="730"/>
                            <a:pt x="509" y="681"/>
                            <a:pt x="508" y="631"/>
                          </a:cubicBezTo>
                          <a:cubicBezTo>
                            <a:pt x="508" y="618"/>
                            <a:pt x="514" y="615"/>
                            <a:pt x="526" y="615"/>
                          </a:cubicBezTo>
                          <a:cubicBezTo>
                            <a:pt x="575" y="615"/>
                            <a:pt x="623" y="618"/>
                            <a:pt x="671" y="607"/>
                          </a:cubicBezTo>
                          <a:cubicBezTo>
                            <a:pt x="699" y="601"/>
                            <a:pt x="726" y="591"/>
                            <a:pt x="749" y="573"/>
                          </a:cubicBezTo>
                          <a:cubicBezTo>
                            <a:pt x="783" y="546"/>
                            <a:pt x="797" y="510"/>
                            <a:pt x="787" y="468"/>
                          </a:cubicBezTo>
                          <a:cubicBezTo>
                            <a:pt x="776" y="419"/>
                            <a:pt x="738" y="396"/>
                            <a:pt x="693" y="387"/>
                          </a:cubicBezTo>
                          <a:cubicBezTo>
                            <a:pt x="617" y="373"/>
                            <a:pt x="544" y="388"/>
                            <a:pt x="474" y="416"/>
                          </a:cubicBezTo>
                          <a:cubicBezTo>
                            <a:pt x="458" y="423"/>
                            <a:pt x="443" y="431"/>
                            <a:pt x="428" y="439"/>
                          </a:cubicBezTo>
                          <a:cubicBezTo>
                            <a:pt x="419" y="444"/>
                            <a:pt x="415" y="443"/>
                            <a:pt x="412" y="433"/>
                          </a:cubicBezTo>
                          <a:cubicBezTo>
                            <a:pt x="399" y="381"/>
                            <a:pt x="384" y="329"/>
                            <a:pt x="369" y="277"/>
                          </a:cubicBezTo>
                          <a:cubicBezTo>
                            <a:pt x="364" y="260"/>
                            <a:pt x="376" y="256"/>
                            <a:pt x="386" y="251"/>
                          </a:cubicBezTo>
                          <a:cubicBezTo>
                            <a:pt x="436" y="225"/>
                            <a:pt x="490" y="207"/>
                            <a:pt x="546" y="197"/>
                          </a:cubicBezTo>
                          <a:cubicBezTo>
                            <a:pt x="652" y="177"/>
                            <a:pt x="758" y="172"/>
                            <a:pt x="861" y="211"/>
                          </a:cubicBezTo>
                          <a:cubicBezTo>
                            <a:pt x="947" y="243"/>
                            <a:pt x="1010" y="299"/>
                            <a:pt x="1033" y="391"/>
                          </a:cubicBezTo>
                          <a:cubicBezTo>
                            <a:pt x="1064" y="516"/>
                            <a:pt x="1000" y="636"/>
                            <a:pt x="878" y="686"/>
                          </a:cubicBezTo>
                          <a:cubicBezTo>
                            <a:pt x="869" y="690"/>
                            <a:pt x="860" y="693"/>
                            <a:pt x="852" y="697"/>
                          </a:cubicBezTo>
                          <a:cubicBezTo>
                            <a:pt x="894" y="710"/>
                            <a:pt x="933" y="725"/>
                            <a:pt x="968" y="751"/>
                          </a:cubicBezTo>
                          <a:cubicBezTo>
                            <a:pt x="1030" y="795"/>
                            <a:pt x="1065" y="855"/>
                            <a:pt x="1073" y="931"/>
                          </a:cubicBezTo>
                          <a:cubicBezTo>
                            <a:pt x="1090" y="1085"/>
                            <a:pt x="993" y="1194"/>
                            <a:pt x="879" y="1243"/>
                          </a:cubicBezTo>
                          <a:close/>
                          <a:moveTo>
                            <a:pt x="1767" y="1271"/>
                          </a:moveTo>
                          <a:cubicBezTo>
                            <a:pt x="1702" y="1270"/>
                            <a:pt x="1637" y="1270"/>
                            <a:pt x="1573" y="1271"/>
                          </a:cubicBezTo>
                          <a:cubicBezTo>
                            <a:pt x="1554" y="1271"/>
                            <a:pt x="1549" y="1266"/>
                            <a:pt x="1549" y="1247"/>
                          </a:cubicBezTo>
                          <a:cubicBezTo>
                            <a:pt x="1549" y="980"/>
                            <a:pt x="1549" y="714"/>
                            <a:pt x="1549" y="447"/>
                          </a:cubicBezTo>
                          <a:cubicBezTo>
                            <a:pt x="1549" y="423"/>
                            <a:pt x="1549" y="423"/>
                            <a:pt x="1528" y="433"/>
                          </a:cubicBezTo>
                          <a:cubicBezTo>
                            <a:pt x="1474" y="459"/>
                            <a:pt x="1420" y="485"/>
                            <a:pt x="1367" y="512"/>
                          </a:cubicBezTo>
                          <a:cubicBezTo>
                            <a:pt x="1350" y="521"/>
                            <a:pt x="1344" y="516"/>
                            <a:pt x="1341" y="499"/>
                          </a:cubicBezTo>
                          <a:cubicBezTo>
                            <a:pt x="1331" y="447"/>
                            <a:pt x="1320" y="396"/>
                            <a:pt x="1308" y="345"/>
                          </a:cubicBezTo>
                          <a:cubicBezTo>
                            <a:pt x="1306" y="335"/>
                            <a:pt x="1308" y="331"/>
                            <a:pt x="1317" y="327"/>
                          </a:cubicBezTo>
                          <a:cubicBezTo>
                            <a:pt x="1405" y="286"/>
                            <a:pt x="1493" y="244"/>
                            <a:pt x="1581" y="203"/>
                          </a:cubicBezTo>
                          <a:cubicBezTo>
                            <a:pt x="1588" y="200"/>
                            <a:pt x="1595" y="200"/>
                            <a:pt x="1603" y="200"/>
                          </a:cubicBezTo>
                          <a:cubicBezTo>
                            <a:pt x="1658" y="200"/>
                            <a:pt x="1713" y="200"/>
                            <a:pt x="1769" y="199"/>
                          </a:cubicBezTo>
                          <a:cubicBezTo>
                            <a:pt x="1786" y="199"/>
                            <a:pt x="1789" y="205"/>
                            <a:pt x="1789" y="221"/>
                          </a:cubicBezTo>
                          <a:cubicBezTo>
                            <a:pt x="1789" y="393"/>
                            <a:pt x="1789" y="565"/>
                            <a:pt x="1789" y="737"/>
                          </a:cubicBezTo>
                          <a:cubicBezTo>
                            <a:pt x="1789" y="907"/>
                            <a:pt x="1789" y="1077"/>
                            <a:pt x="1789" y="1247"/>
                          </a:cubicBezTo>
                          <a:cubicBezTo>
                            <a:pt x="1789" y="1264"/>
                            <a:pt x="1786" y="1271"/>
                            <a:pt x="1767" y="12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2" name="Group 1321"/>
                <p:cNvGrpSpPr/>
                <p:nvPr/>
              </p:nvGrpSpPr>
              <p:grpSpPr>
                <a:xfrm>
                  <a:off x="16094074" y="2882107"/>
                  <a:ext cx="182702" cy="182702"/>
                  <a:chOff x="16098837" y="2327275"/>
                  <a:chExt cx="182702" cy="182702"/>
                </a:xfrm>
                <a:grpFill/>
              </p:grpSpPr>
              <p:sp>
                <p:nvSpPr>
                  <p:cNvPr id="1342" name="Oval 1341"/>
                  <p:cNvSpPr/>
                  <p:nvPr/>
                </p:nvSpPr>
                <p:spPr>
                  <a:xfrm>
                    <a:off x="16098837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43" name="Group 79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40634" y="2354443"/>
                    <a:ext cx="99110" cy="128368"/>
                    <a:chOff x="8611" y="26"/>
                    <a:chExt cx="271" cy="351"/>
                  </a:xfrm>
                  <a:grpFill/>
                </p:grpSpPr>
                <p:sp>
                  <p:nvSpPr>
                    <p:cNvPr id="1344" name="Freeform 792"/>
                    <p:cNvSpPr>
                      <a:spLocks/>
                    </p:cNvSpPr>
                    <p:nvPr/>
                  </p:nvSpPr>
                  <p:spPr bwMode="auto">
                    <a:xfrm>
                      <a:off x="8611" y="171"/>
                      <a:ext cx="271" cy="206"/>
                    </a:xfrm>
                    <a:custGeom>
                      <a:avLst/>
                      <a:gdLst>
                        <a:gd name="T0" fmla="*/ 1125 w 2206"/>
                        <a:gd name="T1" fmla="*/ 919 h 1678"/>
                        <a:gd name="T2" fmla="*/ 1153 w 2206"/>
                        <a:gd name="T3" fmla="*/ 770 h 1678"/>
                        <a:gd name="T4" fmla="*/ 1207 w 2206"/>
                        <a:gd name="T5" fmla="*/ 462 h 1678"/>
                        <a:gd name="T6" fmla="*/ 1244 w 2206"/>
                        <a:gd name="T7" fmla="*/ 254 h 1678"/>
                        <a:gd name="T8" fmla="*/ 1269 w 2206"/>
                        <a:gd name="T9" fmla="*/ 227 h 1678"/>
                        <a:gd name="T10" fmla="*/ 1522 w 2206"/>
                        <a:gd name="T11" fmla="*/ 110 h 1678"/>
                        <a:gd name="T12" fmla="*/ 1597 w 2206"/>
                        <a:gd name="T13" fmla="*/ 42 h 1678"/>
                        <a:gd name="T14" fmla="*/ 1628 w 2206"/>
                        <a:gd name="T15" fmla="*/ 39 h 1678"/>
                        <a:gd name="T16" fmla="*/ 1975 w 2206"/>
                        <a:gd name="T17" fmla="*/ 467 h 1678"/>
                        <a:gd name="T18" fmla="*/ 2168 w 2206"/>
                        <a:gd name="T19" fmla="*/ 1029 h 1678"/>
                        <a:gd name="T20" fmla="*/ 2203 w 2206"/>
                        <a:gd name="T21" fmla="*/ 1345 h 1678"/>
                        <a:gd name="T22" fmla="*/ 2164 w 2206"/>
                        <a:gd name="T23" fmla="*/ 1407 h 1678"/>
                        <a:gd name="T24" fmla="*/ 1621 w 2206"/>
                        <a:gd name="T25" fmla="*/ 1619 h 1678"/>
                        <a:gd name="T26" fmla="*/ 1317 w 2206"/>
                        <a:gd name="T27" fmla="*/ 1668 h 1678"/>
                        <a:gd name="T28" fmla="*/ 1039 w 2206"/>
                        <a:gd name="T29" fmla="*/ 1674 h 1678"/>
                        <a:gd name="T30" fmla="*/ 659 w 2206"/>
                        <a:gd name="T31" fmla="*/ 1622 h 1678"/>
                        <a:gd name="T32" fmla="*/ 141 w 2206"/>
                        <a:gd name="T33" fmla="*/ 1427 h 1678"/>
                        <a:gd name="T34" fmla="*/ 20 w 2206"/>
                        <a:gd name="T35" fmla="*/ 1357 h 1678"/>
                        <a:gd name="T36" fmla="*/ 1 w 2206"/>
                        <a:gd name="T37" fmla="*/ 1320 h 1678"/>
                        <a:gd name="T38" fmla="*/ 34 w 2206"/>
                        <a:gd name="T39" fmla="*/ 1035 h 1678"/>
                        <a:gd name="T40" fmla="*/ 149 w 2206"/>
                        <a:gd name="T41" fmla="*/ 634 h 1678"/>
                        <a:gd name="T42" fmla="*/ 435 w 2206"/>
                        <a:gd name="T43" fmla="*/ 170 h 1678"/>
                        <a:gd name="T44" fmla="*/ 618 w 2206"/>
                        <a:gd name="T45" fmla="*/ 8 h 1678"/>
                        <a:gd name="T46" fmla="*/ 643 w 2206"/>
                        <a:gd name="T47" fmla="*/ 11 h 1678"/>
                        <a:gd name="T48" fmla="*/ 935 w 2206"/>
                        <a:gd name="T49" fmla="*/ 210 h 1678"/>
                        <a:gd name="T50" fmla="*/ 975 w 2206"/>
                        <a:gd name="T51" fmla="*/ 221 h 1678"/>
                        <a:gd name="T52" fmla="*/ 1005 w 2206"/>
                        <a:gd name="T53" fmla="*/ 253 h 1678"/>
                        <a:gd name="T54" fmla="*/ 1102 w 2206"/>
                        <a:gd name="T55" fmla="*/ 808 h 1678"/>
                        <a:gd name="T56" fmla="*/ 1122 w 2206"/>
                        <a:gd name="T57" fmla="*/ 919 h 1678"/>
                        <a:gd name="T58" fmla="*/ 1125 w 2206"/>
                        <a:gd name="T59" fmla="*/ 919 h 1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</a:cxnLst>
                      <a:rect l="0" t="0" r="r" b="b"/>
                      <a:pathLst>
                        <a:path w="2206" h="1678">
                          <a:moveTo>
                            <a:pt x="1125" y="919"/>
                          </a:moveTo>
                          <a:cubicBezTo>
                            <a:pt x="1134" y="869"/>
                            <a:pt x="1144" y="820"/>
                            <a:pt x="1153" y="770"/>
                          </a:cubicBezTo>
                          <a:cubicBezTo>
                            <a:pt x="1171" y="667"/>
                            <a:pt x="1189" y="565"/>
                            <a:pt x="1207" y="462"/>
                          </a:cubicBezTo>
                          <a:cubicBezTo>
                            <a:pt x="1220" y="393"/>
                            <a:pt x="1233" y="324"/>
                            <a:pt x="1244" y="254"/>
                          </a:cubicBezTo>
                          <a:cubicBezTo>
                            <a:pt x="1247" y="238"/>
                            <a:pt x="1252" y="230"/>
                            <a:pt x="1269" y="227"/>
                          </a:cubicBezTo>
                          <a:cubicBezTo>
                            <a:pt x="1362" y="207"/>
                            <a:pt x="1447" y="168"/>
                            <a:pt x="1522" y="110"/>
                          </a:cubicBezTo>
                          <a:cubicBezTo>
                            <a:pt x="1549" y="89"/>
                            <a:pt x="1576" y="68"/>
                            <a:pt x="1597" y="42"/>
                          </a:cubicBezTo>
                          <a:cubicBezTo>
                            <a:pt x="1607" y="30"/>
                            <a:pt x="1614" y="28"/>
                            <a:pt x="1628" y="39"/>
                          </a:cubicBezTo>
                          <a:cubicBezTo>
                            <a:pt x="1775" y="156"/>
                            <a:pt x="1887" y="302"/>
                            <a:pt x="1975" y="467"/>
                          </a:cubicBezTo>
                          <a:cubicBezTo>
                            <a:pt x="2070" y="643"/>
                            <a:pt x="2132" y="832"/>
                            <a:pt x="2168" y="1029"/>
                          </a:cubicBezTo>
                          <a:cubicBezTo>
                            <a:pt x="2188" y="1133"/>
                            <a:pt x="2197" y="1239"/>
                            <a:pt x="2203" y="1345"/>
                          </a:cubicBezTo>
                          <a:cubicBezTo>
                            <a:pt x="2206" y="1382"/>
                            <a:pt x="2190" y="1393"/>
                            <a:pt x="2164" y="1407"/>
                          </a:cubicBezTo>
                          <a:cubicBezTo>
                            <a:pt x="1993" y="1503"/>
                            <a:pt x="1812" y="1574"/>
                            <a:pt x="1621" y="1619"/>
                          </a:cubicBezTo>
                          <a:cubicBezTo>
                            <a:pt x="1521" y="1643"/>
                            <a:pt x="1419" y="1659"/>
                            <a:pt x="1317" y="1668"/>
                          </a:cubicBezTo>
                          <a:cubicBezTo>
                            <a:pt x="1224" y="1676"/>
                            <a:pt x="1132" y="1678"/>
                            <a:pt x="1039" y="1674"/>
                          </a:cubicBezTo>
                          <a:cubicBezTo>
                            <a:pt x="911" y="1669"/>
                            <a:pt x="784" y="1651"/>
                            <a:pt x="659" y="1622"/>
                          </a:cubicBezTo>
                          <a:cubicBezTo>
                            <a:pt x="478" y="1580"/>
                            <a:pt x="305" y="1514"/>
                            <a:pt x="141" y="1427"/>
                          </a:cubicBezTo>
                          <a:cubicBezTo>
                            <a:pt x="100" y="1405"/>
                            <a:pt x="61" y="1379"/>
                            <a:pt x="20" y="1357"/>
                          </a:cubicBezTo>
                          <a:cubicBezTo>
                            <a:pt x="4" y="1348"/>
                            <a:pt x="0" y="1337"/>
                            <a:pt x="1" y="1320"/>
                          </a:cubicBezTo>
                          <a:cubicBezTo>
                            <a:pt x="8" y="1225"/>
                            <a:pt x="16" y="1130"/>
                            <a:pt x="34" y="1035"/>
                          </a:cubicBezTo>
                          <a:cubicBezTo>
                            <a:pt x="59" y="898"/>
                            <a:pt x="96" y="763"/>
                            <a:pt x="149" y="634"/>
                          </a:cubicBezTo>
                          <a:cubicBezTo>
                            <a:pt x="219" y="464"/>
                            <a:pt x="310" y="307"/>
                            <a:pt x="435" y="170"/>
                          </a:cubicBezTo>
                          <a:cubicBezTo>
                            <a:pt x="490" y="109"/>
                            <a:pt x="552" y="56"/>
                            <a:pt x="618" y="8"/>
                          </a:cubicBezTo>
                          <a:cubicBezTo>
                            <a:pt x="629" y="0"/>
                            <a:pt x="634" y="0"/>
                            <a:pt x="643" y="11"/>
                          </a:cubicBezTo>
                          <a:cubicBezTo>
                            <a:pt x="722" y="104"/>
                            <a:pt x="819" y="170"/>
                            <a:pt x="935" y="210"/>
                          </a:cubicBezTo>
                          <a:cubicBezTo>
                            <a:pt x="948" y="214"/>
                            <a:pt x="961" y="220"/>
                            <a:pt x="975" y="221"/>
                          </a:cubicBezTo>
                          <a:cubicBezTo>
                            <a:pt x="995" y="223"/>
                            <a:pt x="1002" y="234"/>
                            <a:pt x="1005" y="253"/>
                          </a:cubicBezTo>
                          <a:cubicBezTo>
                            <a:pt x="1037" y="438"/>
                            <a:pt x="1069" y="623"/>
                            <a:pt x="1102" y="808"/>
                          </a:cubicBezTo>
                          <a:cubicBezTo>
                            <a:pt x="1108" y="845"/>
                            <a:pt x="1115" y="882"/>
                            <a:pt x="1122" y="919"/>
                          </a:cubicBezTo>
                          <a:cubicBezTo>
                            <a:pt x="1123" y="919"/>
                            <a:pt x="1124" y="919"/>
                            <a:pt x="1125" y="9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5" name="Freeform 793"/>
                    <p:cNvSpPr>
                      <a:spLocks/>
                    </p:cNvSpPr>
                    <p:nvPr/>
                  </p:nvSpPr>
                  <p:spPr bwMode="auto">
                    <a:xfrm>
                      <a:off x="8668" y="26"/>
                      <a:ext cx="162" cy="162"/>
                    </a:xfrm>
                    <a:custGeom>
                      <a:avLst/>
                      <a:gdLst>
                        <a:gd name="T0" fmla="*/ 658 w 1315"/>
                        <a:gd name="T1" fmla="*/ 6 h 1313"/>
                        <a:gd name="T2" fmla="*/ 1310 w 1315"/>
                        <a:gd name="T3" fmla="*/ 667 h 1313"/>
                        <a:gd name="T4" fmla="*/ 655 w 1315"/>
                        <a:gd name="T5" fmla="*/ 1312 h 1313"/>
                        <a:gd name="T6" fmla="*/ 2 w 1315"/>
                        <a:gd name="T7" fmla="*/ 655 h 1313"/>
                        <a:gd name="T8" fmla="*/ 658 w 1315"/>
                        <a:gd name="T9" fmla="*/ 6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15" h="1313">
                          <a:moveTo>
                            <a:pt x="658" y="6"/>
                          </a:moveTo>
                          <a:cubicBezTo>
                            <a:pt x="1008" y="1"/>
                            <a:pt x="1315" y="298"/>
                            <a:pt x="1310" y="667"/>
                          </a:cubicBezTo>
                          <a:cubicBezTo>
                            <a:pt x="1306" y="1017"/>
                            <a:pt x="1015" y="1313"/>
                            <a:pt x="655" y="1312"/>
                          </a:cubicBezTo>
                          <a:cubicBezTo>
                            <a:pt x="302" y="1312"/>
                            <a:pt x="0" y="1026"/>
                            <a:pt x="2" y="655"/>
                          </a:cubicBezTo>
                          <a:cubicBezTo>
                            <a:pt x="4" y="287"/>
                            <a:pt x="307" y="0"/>
                            <a:pt x="658" y="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3" name="Group 1322"/>
                <p:cNvGrpSpPr/>
                <p:nvPr/>
              </p:nvGrpSpPr>
              <p:grpSpPr>
                <a:xfrm>
                  <a:off x="16094074" y="2367809"/>
                  <a:ext cx="182702" cy="182702"/>
                  <a:chOff x="16349055" y="2327275"/>
                  <a:chExt cx="182702" cy="182702"/>
                </a:xfrm>
                <a:grpFill/>
              </p:grpSpPr>
              <p:sp>
                <p:nvSpPr>
                  <p:cNvPr id="1335" name="Oval 1334"/>
                  <p:cNvSpPr/>
                  <p:nvPr/>
                </p:nvSpPr>
                <p:spPr>
                  <a:xfrm>
                    <a:off x="16349055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36" name="Group 79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84305" y="2364762"/>
                    <a:ext cx="119439" cy="96873"/>
                    <a:chOff x="8435" y="-69"/>
                    <a:chExt cx="434" cy="352"/>
                  </a:xfrm>
                  <a:grpFill/>
                </p:grpSpPr>
                <p:sp>
                  <p:nvSpPr>
                    <p:cNvPr id="1337" name="Freeform 797"/>
                    <p:cNvSpPr>
                      <a:spLocks/>
                    </p:cNvSpPr>
                    <p:nvPr/>
                  </p:nvSpPr>
                  <p:spPr bwMode="auto">
                    <a:xfrm>
                      <a:off x="8492" y="115"/>
                      <a:ext cx="178" cy="167"/>
                    </a:xfrm>
                    <a:custGeom>
                      <a:avLst/>
                      <a:gdLst>
                        <a:gd name="T0" fmla="*/ 840 w 1077"/>
                        <a:gd name="T1" fmla="*/ 666 h 1010"/>
                        <a:gd name="T2" fmla="*/ 840 w 1077"/>
                        <a:gd name="T3" fmla="*/ 643 h 1010"/>
                        <a:gd name="T4" fmla="*/ 840 w 1077"/>
                        <a:gd name="T5" fmla="*/ 23 h 1010"/>
                        <a:gd name="T6" fmla="*/ 862 w 1077"/>
                        <a:gd name="T7" fmla="*/ 0 h 1010"/>
                        <a:gd name="T8" fmla="*/ 1056 w 1077"/>
                        <a:gd name="T9" fmla="*/ 0 h 1010"/>
                        <a:gd name="T10" fmla="*/ 1077 w 1077"/>
                        <a:gd name="T11" fmla="*/ 20 h 1010"/>
                        <a:gd name="T12" fmla="*/ 1077 w 1077"/>
                        <a:gd name="T13" fmla="*/ 990 h 1010"/>
                        <a:gd name="T14" fmla="*/ 1056 w 1077"/>
                        <a:gd name="T15" fmla="*/ 1010 h 1010"/>
                        <a:gd name="T16" fmla="*/ 860 w 1077"/>
                        <a:gd name="T17" fmla="*/ 1010 h 1010"/>
                        <a:gd name="T18" fmla="*/ 829 w 1077"/>
                        <a:gd name="T19" fmla="*/ 996 h 1010"/>
                        <a:gd name="T20" fmla="*/ 617 w 1077"/>
                        <a:gd name="T21" fmla="*/ 757 h 1010"/>
                        <a:gd name="T22" fmla="*/ 471 w 1077"/>
                        <a:gd name="T23" fmla="*/ 593 h 1010"/>
                        <a:gd name="T24" fmla="*/ 257 w 1077"/>
                        <a:gd name="T25" fmla="*/ 353 h 1010"/>
                        <a:gd name="T26" fmla="*/ 236 w 1077"/>
                        <a:gd name="T27" fmla="*/ 335 h 1010"/>
                        <a:gd name="T28" fmla="*/ 236 w 1077"/>
                        <a:gd name="T29" fmla="*/ 358 h 1010"/>
                        <a:gd name="T30" fmla="*/ 237 w 1077"/>
                        <a:gd name="T31" fmla="*/ 986 h 1010"/>
                        <a:gd name="T32" fmla="*/ 212 w 1077"/>
                        <a:gd name="T33" fmla="*/ 1010 h 1010"/>
                        <a:gd name="T34" fmla="*/ 18 w 1077"/>
                        <a:gd name="T35" fmla="*/ 1010 h 1010"/>
                        <a:gd name="T36" fmla="*/ 0 w 1077"/>
                        <a:gd name="T37" fmla="*/ 992 h 1010"/>
                        <a:gd name="T38" fmla="*/ 0 w 1077"/>
                        <a:gd name="T39" fmla="*/ 18 h 1010"/>
                        <a:gd name="T40" fmla="*/ 17 w 1077"/>
                        <a:gd name="T41" fmla="*/ 0 h 1010"/>
                        <a:gd name="T42" fmla="*/ 225 w 1077"/>
                        <a:gd name="T43" fmla="*/ 0 h 1010"/>
                        <a:gd name="T44" fmla="*/ 249 w 1077"/>
                        <a:gd name="T45" fmla="*/ 12 h 1010"/>
                        <a:gd name="T46" fmla="*/ 602 w 1077"/>
                        <a:gd name="T47" fmla="*/ 406 h 1010"/>
                        <a:gd name="T48" fmla="*/ 827 w 1077"/>
                        <a:gd name="T49" fmla="*/ 658 h 1010"/>
                        <a:gd name="T50" fmla="*/ 840 w 1077"/>
                        <a:gd name="T51" fmla="*/ 666 h 10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077" h="1010">
                          <a:moveTo>
                            <a:pt x="840" y="666"/>
                          </a:moveTo>
                          <a:cubicBezTo>
                            <a:pt x="840" y="658"/>
                            <a:pt x="840" y="650"/>
                            <a:pt x="840" y="643"/>
                          </a:cubicBezTo>
                          <a:cubicBezTo>
                            <a:pt x="840" y="436"/>
                            <a:pt x="841" y="230"/>
                            <a:pt x="840" y="23"/>
                          </a:cubicBezTo>
                          <a:cubicBezTo>
                            <a:pt x="840" y="6"/>
                            <a:pt x="843" y="0"/>
                            <a:pt x="862" y="0"/>
                          </a:cubicBezTo>
                          <a:cubicBezTo>
                            <a:pt x="926" y="1"/>
                            <a:pt x="991" y="1"/>
                            <a:pt x="1056" y="0"/>
                          </a:cubicBezTo>
                          <a:cubicBezTo>
                            <a:pt x="1070" y="0"/>
                            <a:pt x="1077" y="3"/>
                            <a:pt x="1077" y="20"/>
                          </a:cubicBezTo>
                          <a:cubicBezTo>
                            <a:pt x="1076" y="343"/>
                            <a:pt x="1076" y="666"/>
                            <a:pt x="1077" y="990"/>
                          </a:cubicBezTo>
                          <a:cubicBezTo>
                            <a:pt x="1077" y="1006"/>
                            <a:pt x="1071" y="1010"/>
                            <a:pt x="1056" y="1010"/>
                          </a:cubicBezTo>
                          <a:cubicBezTo>
                            <a:pt x="991" y="1009"/>
                            <a:pt x="925" y="1009"/>
                            <a:pt x="860" y="1010"/>
                          </a:cubicBezTo>
                          <a:cubicBezTo>
                            <a:pt x="847" y="1010"/>
                            <a:pt x="838" y="1006"/>
                            <a:pt x="829" y="996"/>
                          </a:cubicBezTo>
                          <a:cubicBezTo>
                            <a:pt x="759" y="916"/>
                            <a:pt x="688" y="837"/>
                            <a:pt x="617" y="757"/>
                          </a:cubicBezTo>
                          <a:cubicBezTo>
                            <a:pt x="568" y="702"/>
                            <a:pt x="519" y="648"/>
                            <a:pt x="471" y="593"/>
                          </a:cubicBezTo>
                          <a:cubicBezTo>
                            <a:pt x="399" y="513"/>
                            <a:pt x="328" y="433"/>
                            <a:pt x="257" y="353"/>
                          </a:cubicBezTo>
                          <a:cubicBezTo>
                            <a:pt x="252" y="347"/>
                            <a:pt x="247" y="339"/>
                            <a:pt x="236" y="335"/>
                          </a:cubicBezTo>
                          <a:cubicBezTo>
                            <a:pt x="236" y="344"/>
                            <a:pt x="236" y="351"/>
                            <a:pt x="236" y="358"/>
                          </a:cubicBezTo>
                          <a:cubicBezTo>
                            <a:pt x="236" y="567"/>
                            <a:pt x="236" y="776"/>
                            <a:pt x="237" y="986"/>
                          </a:cubicBezTo>
                          <a:cubicBezTo>
                            <a:pt x="237" y="1005"/>
                            <a:pt x="231" y="1010"/>
                            <a:pt x="212" y="1010"/>
                          </a:cubicBezTo>
                          <a:cubicBezTo>
                            <a:pt x="148" y="1009"/>
                            <a:pt x="83" y="1009"/>
                            <a:pt x="18" y="1010"/>
                          </a:cubicBezTo>
                          <a:cubicBezTo>
                            <a:pt x="5" y="1010"/>
                            <a:pt x="0" y="1006"/>
                            <a:pt x="0" y="992"/>
                          </a:cubicBezTo>
                          <a:cubicBezTo>
                            <a:pt x="0" y="667"/>
                            <a:pt x="0" y="342"/>
                            <a:pt x="0" y="18"/>
                          </a:cubicBezTo>
                          <a:cubicBezTo>
                            <a:pt x="0" y="5"/>
                            <a:pt x="4" y="0"/>
                            <a:pt x="17" y="0"/>
                          </a:cubicBezTo>
                          <a:cubicBezTo>
                            <a:pt x="86" y="1"/>
                            <a:pt x="156" y="1"/>
                            <a:pt x="225" y="0"/>
                          </a:cubicBezTo>
                          <a:cubicBezTo>
                            <a:pt x="236" y="0"/>
                            <a:pt x="242" y="5"/>
                            <a:pt x="249" y="12"/>
                          </a:cubicBezTo>
                          <a:cubicBezTo>
                            <a:pt x="367" y="144"/>
                            <a:pt x="485" y="275"/>
                            <a:pt x="602" y="406"/>
                          </a:cubicBezTo>
                          <a:cubicBezTo>
                            <a:pt x="677" y="490"/>
                            <a:pt x="752" y="574"/>
                            <a:pt x="827" y="658"/>
                          </a:cubicBezTo>
                          <a:cubicBezTo>
                            <a:pt x="830" y="661"/>
                            <a:pt x="832" y="665"/>
                            <a:pt x="840" y="6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8" name="Freeform 798"/>
                    <p:cNvSpPr>
                      <a:spLocks/>
                    </p:cNvSpPr>
                    <p:nvPr/>
                  </p:nvSpPr>
                  <p:spPr bwMode="auto">
                    <a:xfrm>
                      <a:off x="8686" y="115"/>
                      <a:ext cx="183" cy="168"/>
                    </a:xfrm>
                    <a:custGeom>
                      <a:avLst/>
                      <a:gdLst>
                        <a:gd name="T0" fmla="*/ 695 w 1110"/>
                        <a:gd name="T1" fmla="*/ 1009 h 1011"/>
                        <a:gd name="T2" fmla="*/ 319 w 1110"/>
                        <a:gd name="T3" fmla="*/ 1009 h 1011"/>
                        <a:gd name="T4" fmla="*/ 28 w 1110"/>
                        <a:gd name="T5" fmla="*/ 825 h 1011"/>
                        <a:gd name="T6" fmla="*/ 1 w 1110"/>
                        <a:gd name="T7" fmla="*/ 712 h 1011"/>
                        <a:gd name="T8" fmla="*/ 1 w 1110"/>
                        <a:gd name="T9" fmla="*/ 300 h 1011"/>
                        <a:gd name="T10" fmla="*/ 246 w 1110"/>
                        <a:gd name="T11" fmla="*/ 9 h 1011"/>
                        <a:gd name="T12" fmla="*/ 335 w 1110"/>
                        <a:gd name="T13" fmla="*/ 1 h 1011"/>
                        <a:gd name="T14" fmla="*/ 1085 w 1110"/>
                        <a:gd name="T15" fmla="*/ 0 h 1011"/>
                        <a:gd name="T16" fmla="*/ 1109 w 1110"/>
                        <a:gd name="T17" fmla="*/ 23 h 1011"/>
                        <a:gd name="T18" fmla="*/ 1109 w 1110"/>
                        <a:gd name="T19" fmla="*/ 215 h 1011"/>
                        <a:gd name="T20" fmla="*/ 1087 w 1110"/>
                        <a:gd name="T21" fmla="*/ 237 h 1011"/>
                        <a:gd name="T22" fmla="*/ 331 w 1110"/>
                        <a:gd name="T23" fmla="*/ 237 h 1011"/>
                        <a:gd name="T24" fmla="*/ 295 w 1110"/>
                        <a:gd name="T25" fmla="*/ 239 h 1011"/>
                        <a:gd name="T26" fmla="*/ 234 w 1110"/>
                        <a:gd name="T27" fmla="*/ 321 h 1011"/>
                        <a:gd name="T28" fmla="*/ 234 w 1110"/>
                        <a:gd name="T29" fmla="*/ 689 h 1011"/>
                        <a:gd name="T30" fmla="*/ 323 w 1110"/>
                        <a:gd name="T31" fmla="*/ 773 h 1011"/>
                        <a:gd name="T32" fmla="*/ 1083 w 1110"/>
                        <a:gd name="T33" fmla="*/ 773 h 1011"/>
                        <a:gd name="T34" fmla="*/ 1109 w 1110"/>
                        <a:gd name="T35" fmla="*/ 799 h 1011"/>
                        <a:gd name="T36" fmla="*/ 1109 w 1110"/>
                        <a:gd name="T37" fmla="*/ 987 h 1011"/>
                        <a:gd name="T38" fmla="*/ 1087 w 1110"/>
                        <a:gd name="T39" fmla="*/ 1010 h 1011"/>
                        <a:gd name="T40" fmla="*/ 695 w 1110"/>
                        <a:gd name="T41" fmla="*/ 1009 h 10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10" h="1011">
                          <a:moveTo>
                            <a:pt x="695" y="1009"/>
                          </a:moveTo>
                          <a:cubicBezTo>
                            <a:pt x="570" y="1009"/>
                            <a:pt x="444" y="1011"/>
                            <a:pt x="319" y="1009"/>
                          </a:cubicBezTo>
                          <a:cubicBezTo>
                            <a:pt x="186" y="1006"/>
                            <a:pt x="89" y="943"/>
                            <a:pt x="28" y="825"/>
                          </a:cubicBezTo>
                          <a:cubicBezTo>
                            <a:pt x="9" y="790"/>
                            <a:pt x="1" y="752"/>
                            <a:pt x="1" y="712"/>
                          </a:cubicBezTo>
                          <a:cubicBezTo>
                            <a:pt x="1" y="574"/>
                            <a:pt x="0" y="437"/>
                            <a:pt x="1" y="300"/>
                          </a:cubicBezTo>
                          <a:cubicBezTo>
                            <a:pt x="2" y="165"/>
                            <a:pt x="113" y="35"/>
                            <a:pt x="246" y="9"/>
                          </a:cubicBezTo>
                          <a:cubicBezTo>
                            <a:pt x="276" y="3"/>
                            <a:pt x="305" y="1"/>
                            <a:pt x="335" y="1"/>
                          </a:cubicBezTo>
                          <a:cubicBezTo>
                            <a:pt x="585" y="1"/>
                            <a:pt x="835" y="1"/>
                            <a:pt x="1085" y="0"/>
                          </a:cubicBezTo>
                          <a:cubicBezTo>
                            <a:pt x="1103" y="0"/>
                            <a:pt x="1110" y="4"/>
                            <a:pt x="1109" y="23"/>
                          </a:cubicBezTo>
                          <a:cubicBezTo>
                            <a:pt x="1108" y="87"/>
                            <a:pt x="1108" y="151"/>
                            <a:pt x="1109" y="215"/>
                          </a:cubicBezTo>
                          <a:cubicBezTo>
                            <a:pt x="1109" y="233"/>
                            <a:pt x="1104" y="237"/>
                            <a:pt x="1087" y="237"/>
                          </a:cubicBezTo>
                          <a:cubicBezTo>
                            <a:pt x="835" y="237"/>
                            <a:pt x="583" y="237"/>
                            <a:pt x="331" y="237"/>
                          </a:cubicBezTo>
                          <a:cubicBezTo>
                            <a:pt x="319" y="237"/>
                            <a:pt x="306" y="236"/>
                            <a:pt x="295" y="239"/>
                          </a:cubicBezTo>
                          <a:cubicBezTo>
                            <a:pt x="255" y="248"/>
                            <a:pt x="234" y="275"/>
                            <a:pt x="234" y="321"/>
                          </a:cubicBezTo>
                          <a:cubicBezTo>
                            <a:pt x="233" y="444"/>
                            <a:pt x="233" y="566"/>
                            <a:pt x="234" y="689"/>
                          </a:cubicBezTo>
                          <a:cubicBezTo>
                            <a:pt x="235" y="746"/>
                            <a:pt x="265" y="773"/>
                            <a:pt x="323" y="773"/>
                          </a:cubicBezTo>
                          <a:cubicBezTo>
                            <a:pt x="576" y="773"/>
                            <a:pt x="830" y="773"/>
                            <a:pt x="1083" y="773"/>
                          </a:cubicBezTo>
                          <a:cubicBezTo>
                            <a:pt x="1109" y="773"/>
                            <a:pt x="1109" y="773"/>
                            <a:pt x="1109" y="799"/>
                          </a:cubicBezTo>
                          <a:cubicBezTo>
                            <a:pt x="1109" y="862"/>
                            <a:pt x="1108" y="925"/>
                            <a:pt x="1109" y="987"/>
                          </a:cubicBezTo>
                          <a:cubicBezTo>
                            <a:pt x="1109" y="1005"/>
                            <a:pt x="1105" y="1010"/>
                            <a:pt x="1087" y="1010"/>
                          </a:cubicBezTo>
                          <a:cubicBezTo>
                            <a:pt x="956" y="1009"/>
                            <a:pt x="826" y="1009"/>
                            <a:pt x="695" y="100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9" name="Freeform 799"/>
                    <p:cNvSpPr>
                      <a:spLocks/>
                    </p:cNvSpPr>
                    <p:nvPr/>
                  </p:nvSpPr>
                  <p:spPr bwMode="auto">
                    <a:xfrm>
                      <a:off x="8602" y="-69"/>
                      <a:ext cx="223" cy="131"/>
                    </a:xfrm>
                    <a:custGeom>
                      <a:avLst/>
                      <a:gdLst>
                        <a:gd name="T0" fmla="*/ 1346 w 1346"/>
                        <a:gd name="T1" fmla="*/ 790 h 794"/>
                        <a:gd name="T2" fmla="*/ 0 w 1346"/>
                        <a:gd name="T3" fmla="*/ 787 h 794"/>
                        <a:gd name="T4" fmla="*/ 15 w 1346"/>
                        <a:gd name="T5" fmla="*/ 764 h 794"/>
                        <a:gd name="T6" fmla="*/ 237 w 1346"/>
                        <a:gd name="T7" fmla="*/ 507 h 794"/>
                        <a:gd name="T8" fmla="*/ 432 w 1346"/>
                        <a:gd name="T9" fmla="*/ 283 h 794"/>
                        <a:gd name="T10" fmla="*/ 648 w 1346"/>
                        <a:gd name="T11" fmla="*/ 32 h 794"/>
                        <a:gd name="T12" fmla="*/ 696 w 1346"/>
                        <a:gd name="T13" fmla="*/ 33 h 794"/>
                        <a:gd name="T14" fmla="*/ 879 w 1346"/>
                        <a:gd name="T15" fmla="*/ 246 h 794"/>
                        <a:gd name="T16" fmla="*/ 1088 w 1346"/>
                        <a:gd name="T17" fmla="*/ 490 h 794"/>
                        <a:gd name="T18" fmla="*/ 1293 w 1346"/>
                        <a:gd name="T19" fmla="*/ 728 h 794"/>
                        <a:gd name="T20" fmla="*/ 1346 w 1346"/>
                        <a:gd name="T21" fmla="*/ 79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346" h="794">
                          <a:moveTo>
                            <a:pt x="1346" y="790"/>
                          </a:moveTo>
                          <a:cubicBezTo>
                            <a:pt x="895" y="794"/>
                            <a:pt x="449" y="786"/>
                            <a:pt x="0" y="787"/>
                          </a:cubicBezTo>
                          <a:cubicBezTo>
                            <a:pt x="2" y="777"/>
                            <a:pt x="9" y="771"/>
                            <a:pt x="15" y="764"/>
                          </a:cubicBezTo>
                          <a:cubicBezTo>
                            <a:pt x="89" y="678"/>
                            <a:pt x="163" y="593"/>
                            <a:pt x="237" y="507"/>
                          </a:cubicBezTo>
                          <a:cubicBezTo>
                            <a:pt x="302" y="432"/>
                            <a:pt x="367" y="358"/>
                            <a:pt x="432" y="283"/>
                          </a:cubicBezTo>
                          <a:cubicBezTo>
                            <a:pt x="504" y="199"/>
                            <a:pt x="576" y="115"/>
                            <a:pt x="648" y="32"/>
                          </a:cubicBezTo>
                          <a:cubicBezTo>
                            <a:pt x="676" y="0"/>
                            <a:pt x="668" y="0"/>
                            <a:pt x="696" y="33"/>
                          </a:cubicBezTo>
                          <a:cubicBezTo>
                            <a:pt x="758" y="103"/>
                            <a:pt x="818" y="175"/>
                            <a:pt x="879" y="246"/>
                          </a:cubicBezTo>
                          <a:cubicBezTo>
                            <a:pt x="949" y="328"/>
                            <a:pt x="1018" y="409"/>
                            <a:pt x="1088" y="490"/>
                          </a:cubicBezTo>
                          <a:cubicBezTo>
                            <a:pt x="1156" y="569"/>
                            <a:pt x="1224" y="649"/>
                            <a:pt x="1293" y="728"/>
                          </a:cubicBezTo>
                          <a:cubicBezTo>
                            <a:pt x="1310" y="748"/>
                            <a:pt x="1327" y="768"/>
                            <a:pt x="1346" y="7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0" name="Freeform 800"/>
                    <p:cNvSpPr>
                      <a:spLocks/>
                    </p:cNvSpPr>
                    <p:nvPr/>
                  </p:nvSpPr>
                  <p:spPr bwMode="auto">
                    <a:xfrm>
                      <a:off x="8435" y="-68"/>
                      <a:ext cx="174" cy="129"/>
                    </a:xfrm>
                    <a:custGeom>
                      <a:avLst/>
                      <a:gdLst>
                        <a:gd name="T0" fmla="*/ 0 w 1050"/>
                        <a:gd name="T1" fmla="*/ 780 h 782"/>
                        <a:gd name="T2" fmla="*/ 69 w 1050"/>
                        <a:gd name="T3" fmla="*/ 699 h 782"/>
                        <a:gd name="T4" fmla="*/ 349 w 1050"/>
                        <a:gd name="T5" fmla="*/ 376 h 782"/>
                        <a:gd name="T6" fmla="*/ 565 w 1050"/>
                        <a:gd name="T7" fmla="*/ 127 h 782"/>
                        <a:gd name="T8" fmla="*/ 664 w 1050"/>
                        <a:gd name="T9" fmla="*/ 12 h 782"/>
                        <a:gd name="T10" fmla="*/ 689 w 1050"/>
                        <a:gd name="T11" fmla="*/ 13 h 782"/>
                        <a:gd name="T12" fmla="*/ 871 w 1050"/>
                        <a:gd name="T13" fmla="*/ 225 h 782"/>
                        <a:gd name="T14" fmla="*/ 1043 w 1050"/>
                        <a:gd name="T15" fmla="*/ 425 h 782"/>
                        <a:gd name="T16" fmla="*/ 1042 w 1050"/>
                        <a:gd name="T17" fmla="*/ 447 h 782"/>
                        <a:gd name="T18" fmla="*/ 901 w 1050"/>
                        <a:gd name="T19" fmla="*/ 610 h 782"/>
                        <a:gd name="T20" fmla="*/ 763 w 1050"/>
                        <a:gd name="T21" fmla="*/ 770 h 782"/>
                        <a:gd name="T22" fmla="*/ 737 w 1050"/>
                        <a:gd name="T23" fmla="*/ 782 h 782"/>
                        <a:gd name="T24" fmla="*/ 11 w 1050"/>
                        <a:gd name="T25" fmla="*/ 781 h 782"/>
                        <a:gd name="T26" fmla="*/ 0 w 1050"/>
                        <a:gd name="T27" fmla="*/ 780 h 7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50" h="782">
                          <a:moveTo>
                            <a:pt x="0" y="780"/>
                          </a:moveTo>
                          <a:cubicBezTo>
                            <a:pt x="25" y="751"/>
                            <a:pt x="47" y="725"/>
                            <a:pt x="69" y="699"/>
                          </a:cubicBezTo>
                          <a:cubicBezTo>
                            <a:pt x="162" y="591"/>
                            <a:pt x="256" y="484"/>
                            <a:pt x="349" y="376"/>
                          </a:cubicBezTo>
                          <a:cubicBezTo>
                            <a:pt x="421" y="293"/>
                            <a:pt x="493" y="210"/>
                            <a:pt x="565" y="127"/>
                          </a:cubicBezTo>
                          <a:cubicBezTo>
                            <a:pt x="598" y="89"/>
                            <a:pt x="631" y="51"/>
                            <a:pt x="664" y="12"/>
                          </a:cubicBezTo>
                          <a:cubicBezTo>
                            <a:pt x="673" y="0"/>
                            <a:pt x="679" y="0"/>
                            <a:pt x="689" y="13"/>
                          </a:cubicBezTo>
                          <a:cubicBezTo>
                            <a:pt x="749" y="84"/>
                            <a:pt x="810" y="154"/>
                            <a:pt x="871" y="225"/>
                          </a:cubicBezTo>
                          <a:cubicBezTo>
                            <a:pt x="928" y="292"/>
                            <a:pt x="985" y="358"/>
                            <a:pt x="1043" y="425"/>
                          </a:cubicBezTo>
                          <a:cubicBezTo>
                            <a:pt x="1050" y="433"/>
                            <a:pt x="1049" y="439"/>
                            <a:pt x="1042" y="447"/>
                          </a:cubicBezTo>
                          <a:cubicBezTo>
                            <a:pt x="995" y="501"/>
                            <a:pt x="948" y="556"/>
                            <a:pt x="901" y="610"/>
                          </a:cubicBezTo>
                          <a:cubicBezTo>
                            <a:pt x="855" y="663"/>
                            <a:pt x="809" y="716"/>
                            <a:pt x="763" y="770"/>
                          </a:cubicBezTo>
                          <a:cubicBezTo>
                            <a:pt x="756" y="778"/>
                            <a:pt x="748" y="782"/>
                            <a:pt x="737" y="782"/>
                          </a:cubicBezTo>
                          <a:cubicBezTo>
                            <a:pt x="495" y="781"/>
                            <a:pt x="253" y="781"/>
                            <a:pt x="11" y="781"/>
                          </a:cubicBezTo>
                          <a:cubicBezTo>
                            <a:pt x="9" y="781"/>
                            <a:pt x="7" y="781"/>
                            <a:pt x="0" y="7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1" name="Freeform 801"/>
                    <p:cNvSpPr>
                      <a:spLocks/>
                    </p:cNvSpPr>
                    <p:nvPr/>
                  </p:nvSpPr>
                  <p:spPr bwMode="auto">
                    <a:xfrm>
                      <a:off x="8437" y="115"/>
                      <a:ext cx="39" cy="168"/>
                    </a:xfrm>
                    <a:custGeom>
                      <a:avLst/>
                      <a:gdLst>
                        <a:gd name="T0" fmla="*/ 0 w 236"/>
                        <a:gd name="T1" fmla="*/ 507 h 1018"/>
                        <a:gd name="T2" fmla="*/ 0 w 236"/>
                        <a:gd name="T3" fmla="*/ 23 h 1018"/>
                        <a:gd name="T4" fmla="*/ 22 w 236"/>
                        <a:gd name="T5" fmla="*/ 1 h 1018"/>
                        <a:gd name="T6" fmla="*/ 215 w 236"/>
                        <a:gd name="T7" fmla="*/ 1 h 1018"/>
                        <a:gd name="T8" fmla="*/ 236 w 236"/>
                        <a:gd name="T9" fmla="*/ 20 h 1018"/>
                        <a:gd name="T10" fmla="*/ 236 w 236"/>
                        <a:gd name="T11" fmla="*/ 998 h 1018"/>
                        <a:gd name="T12" fmla="*/ 217 w 236"/>
                        <a:gd name="T13" fmla="*/ 1017 h 1018"/>
                        <a:gd name="T14" fmla="*/ 20 w 236"/>
                        <a:gd name="T15" fmla="*/ 1017 h 1018"/>
                        <a:gd name="T16" fmla="*/ 0 w 236"/>
                        <a:gd name="T17" fmla="*/ 997 h 1018"/>
                        <a:gd name="T18" fmla="*/ 0 w 236"/>
                        <a:gd name="T19" fmla="*/ 507 h 10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6" h="1018">
                          <a:moveTo>
                            <a:pt x="0" y="507"/>
                          </a:moveTo>
                          <a:cubicBezTo>
                            <a:pt x="0" y="346"/>
                            <a:pt x="0" y="184"/>
                            <a:pt x="0" y="23"/>
                          </a:cubicBezTo>
                          <a:cubicBezTo>
                            <a:pt x="0" y="6"/>
                            <a:pt x="3" y="0"/>
                            <a:pt x="22" y="1"/>
                          </a:cubicBezTo>
                          <a:cubicBezTo>
                            <a:pt x="86" y="2"/>
                            <a:pt x="151" y="1"/>
                            <a:pt x="215" y="1"/>
                          </a:cubicBezTo>
                          <a:cubicBezTo>
                            <a:pt x="230" y="1"/>
                            <a:pt x="236" y="3"/>
                            <a:pt x="236" y="20"/>
                          </a:cubicBezTo>
                          <a:cubicBezTo>
                            <a:pt x="236" y="346"/>
                            <a:pt x="236" y="672"/>
                            <a:pt x="236" y="998"/>
                          </a:cubicBezTo>
                          <a:cubicBezTo>
                            <a:pt x="236" y="1013"/>
                            <a:pt x="233" y="1018"/>
                            <a:pt x="217" y="1017"/>
                          </a:cubicBezTo>
                          <a:cubicBezTo>
                            <a:pt x="151" y="1017"/>
                            <a:pt x="85" y="1016"/>
                            <a:pt x="20" y="1017"/>
                          </a:cubicBezTo>
                          <a:cubicBezTo>
                            <a:pt x="3" y="1018"/>
                            <a:pt x="0" y="1012"/>
                            <a:pt x="0" y="997"/>
                          </a:cubicBezTo>
                          <a:cubicBezTo>
                            <a:pt x="0" y="834"/>
                            <a:pt x="0" y="670"/>
                            <a:pt x="0" y="5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4" name="Group 1323"/>
                <p:cNvGrpSpPr/>
                <p:nvPr/>
              </p:nvGrpSpPr>
              <p:grpSpPr>
                <a:xfrm>
                  <a:off x="16616486" y="2882107"/>
                  <a:ext cx="182702" cy="182702"/>
                  <a:chOff x="16349055" y="2629747"/>
                  <a:chExt cx="182702" cy="182702"/>
                </a:xfrm>
                <a:grpFill/>
              </p:grpSpPr>
              <p:sp>
                <p:nvSpPr>
                  <p:cNvPr id="1328" name="Oval 1327"/>
                  <p:cNvSpPr/>
                  <p:nvPr/>
                </p:nvSpPr>
                <p:spPr>
                  <a:xfrm>
                    <a:off x="16349055" y="2629747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29" name="Group 81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74562" y="2656761"/>
                    <a:ext cx="131688" cy="110579"/>
                    <a:chOff x="8065" y="-446"/>
                    <a:chExt cx="418" cy="351"/>
                  </a:xfrm>
                  <a:grpFill/>
                </p:grpSpPr>
                <p:sp>
                  <p:nvSpPr>
                    <p:cNvPr id="1330" name="Freeform 812"/>
                    <p:cNvSpPr>
                      <a:spLocks/>
                    </p:cNvSpPr>
                    <p:nvPr/>
                  </p:nvSpPr>
                  <p:spPr bwMode="auto">
                    <a:xfrm>
                      <a:off x="8065" y="-118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0 w 6025"/>
                        <a:gd name="T19" fmla="*/ 336 h 337"/>
                        <a:gd name="T20" fmla="*/ 4589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9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6"/>
                            <a:pt x="6018" y="290"/>
                          </a:cubicBezTo>
                          <a:cubicBezTo>
                            <a:pt x="6019" y="328"/>
                            <a:pt x="6006" y="336"/>
                            <a:pt x="5970" y="336"/>
                          </a:cubicBezTo>
                          <a:cubicBezTo>
                            <a:pt x="5510" y="335"/>
                            <a:pt x="5049" y="336"/>
                            <a:pt x="4589" y="336"/>
                          </a:cubicBezTo>
                          <a:cubicBezTo>
                            <a:pt x="4062" y="336"/>
                            <a:pt x="3535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1" name="Freeform 813"/>
                    <p:cNvSpPr>
                      <a:spLocks/>
                    </p:cNvSpPr>
                    <p:nvPr/>
                  </p:nvSpPr>
                  <p:spPr bwMode="auto">
                    <a:xfrm>
                      <a:off x="8065" y="-342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1 w 6025"/>
                        <a:gd name="T19" fmla="*/ 336 h 337"/>
                        <a:gd name="T20" fmla="*/ 4624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8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7"/>
                            <a:pt x="6018" y="290"/>
                          </a:cubicBezTo>
                          <a:cubicBezTo>
                            <a:pt x="6019" y="328"/>
                            <a:pt x="6007" y="337"/>
                            <a:pt x="5971" y="336"/>
                          </a:cubicBezTo>
                          <a:cubicBezTo>
                            <a:pt x="5522" y="335"/>
                            <a:pt x="5073" y="336"/>
                            <a:pt x="4624" y="336"/>
                          </a:cubicBezTo>
                          <a:cubicBezTo>
                            <a:pt x="4086" y="336"/>
                            <a:pt x="3547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2" name="Freeform 814"/>
                    <p:cNvSpPr>
                      <a:spLocks/>
                    </p:cNvSpPr>
                    <p:nvPr/>
                  </p:nvSpPr>
                  <p:spPr bwMode="auto">
                    <a:xfrm>
                      <a:off x="8138" y="-446"/>
                      <a:ext cx="272" cy="96"/>
                    </a:xfrm>
                    <a:custGeom>
                      <a:avLst/>
                      <a:gdLst>
                        <a:gd name="T0" fmla="*/ 3923 w 3923"/>
                        <a:gd name="T1" fmla="*/ 1389 h 1389"/>
                        <a:gd name="T2" fmla="*/ 3403 w 3923"/>
                        <a:gd name="T3" fmla="*/ 1389 h 1389"/>
                        <a:gd name="T4" fmla="*/ 3351 w 3923"/>
                        <a:gd name="T5" fmla="*/ 1369 h 1389"/>
                        <a:gd name="T6" fmla="*/ 2351 w 3923"/>
                        <a:gd name="T7" fmla="*/ 662 h 1389"/>
                        <a:gd name="T8" fmla="*/ 1984 w 3923"/>
                        <a:gd name="T9" fmla="*/ 401 h 1389"/>
                        <a:gd name="T10" fmla="*/ 1926 w 3923"/>
                        <a:gd name="T11" fmla="*/ 407 h 1389"/>
                        <a:gd name="T12" fmla="*/ 1046 w 3923"/>
                        <a:gd name="T13" fmla="*/ 1030 h 1389"/>
                        <a:gd name="T14" fmla="*/ 562 w 3923"/>
                        <a:gd name="T15" fmla="*/ 1372 h 1389"/>
                        <a:gd name="T16" fmla="*/ 518 w 3923"/>
                        <a:gd name="T17" fmla="*/ 1389 h 1389"/>
                        <a:gd name="T18" fmla="*/ 18 w 3923"/>
                        <a:gd name="T19" fmla="*/ 1389 h 1389"/>
                        <a:gd name="T20" fmla="*/ 0 w 3923"/>
                        <a:gd name="T21" fmla="*/ 1384 h 1389"/>
                        <a:gd name="T22" fmla="*/ 208 w 3923"/>
                        <a:gd name="T23" fmla="*/ 1236 h 1389"/>
                        <a:gd name="T24" fmla="*/ 1708 w 3923"/>
                        <a:gd name="T25" fmla="*/ 173 h 1389"/>
                        <a:gd name="T26" fmla="*/ 1928 w 3923"/>
                        <a:gd name="T27" fmla="*/ 17 h 1389"/>
                        <a:gd name="T28" fmla="*/ 1990 w 3923"/>
                        <a:gd name="T29" fmla="*/ 18 h 1389"/>
                        <a:gd name="T30" fmla="*/ 3054 w 3923"/>
                        <a:gd name="T31" fmla="*/ 771 h 1389"/>
                        <a:gd name="T32" fmla="*/ 3898 w 3923"/>
                        <a:gd name="T33" fmla="*/ 1369 h 1389"/>
                        <a:gd name="T34" fmla="*/ 3923 w 3923"/>
                        <a:gd name="T35" fmla="*/ 1389 h 1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923" h="1389">
                          <a:moveTo>
                            <a:pt x="3923" y="1389"/>
                          </a:moveTo>
                          <a:cubicBezTo>
                            <a:pt x="3742" y="1389"/>
                            <a:pt x="3573" y="1388"/>
                            <a:pt x="3403" y="1389"/>
                          </a:cubicBezTo>
                          <a:cubicBezTo>
                            <a:pt x="3382" y="1389"/>
                            <a:pt x="3367" y="1379"/>
                            <a:pt x="3351" y="1369"/>
                          </a:cubicBezTo>
                          <a:cubicBezTo>
                            <a:pt x="3018" y="1133"/>
                            <a:pt x="2684" y="898"/>
                            <a:pt x="2351" y="662"/>
                          </a:cubicBezTo>
                          <a:cubicBezTo>
                            <a:pt x="2228" y="575"/>
                            <a:pt x="2105" y="489"/>
                            <a:pt x="1984" y="401"/>
                          </a:cubicBezTo>
                          <a:cubicBezTo>
                            <a:pt x="1959" y="383"/>
                            <a:pt x="1944" y="394"/>
                            <a:pt x="1926" y="407"/>
                          </a:cubicBezTo>
                          <a:cubicBezTo>
                            <a:pt x="1632" y="615"/>
                            <a:pt x="1339" y="822"/>
                            <a:pt x="1046" y="1030"/>
                          </a:cubicBezTo>
                          <a:cubicBezTo>
                            <a:pt x="884" y="1144"/>
                            <a:pt x="723" y="1258"/>
                            <a:pt x="562" y="1372"/>
                          </a:cubicBezTo>
                          <a:cubicBezTo>
                            <a:pt x="548" y="1382"/>
                            <a:pt x="536" y="1389"/>
                            <a:pt x="518" y="1389"/>
                          </a:cubicBezTo>
                          <a:cubicBezTo>
                            <a:pt x="351" y="1389"/>
                            <a:pt x="185" y="1389"/>
                            <a:pt x="18" y="1389"/>
                          </a:cubicBezTo>
                          <a:cubicBezTo>
                            <a:pt x="14" y="1389"/>
                            <a:pt x="10" y="1387"/>
                            <a:pt x="0" y="1384"/>
                          </a:cubicBezTo>
                          <a:cubicBezTo>
                            <a:pt x="72" y="1332"/>
                            <a:pt x="140" y="1284"/>
                            <a:pt x="208" y="1236"/>
                          </a:cubicBezTo>
                          <a:cubicBezTo>
                            <a:pt x="708" y="882"/>
                            <a:pt x="1208" y="527"/>
                            <a:pt x="1708" y="173"/>
                          </a:cubicBezTo>
                          <a:cubicBezTo>
                            <a:pt x="1782" y="121"/>
                            <a:pt x="1856" y="70"/>
                            <a:pt x="1928" y="17"/>
                          </a:cubicBezTo>
                          <a:cubicBezTo>
                            <a:pt x="1951" y="0"/>
                            <a:pt x="1966" y="1"/>
                            <a:pt x="1990" y="18"/>
                          </a:cubicBezTo>
                          <a:cubicBezTo>
                            <a:pt x="2344" y="269"/>
                            <a:pt x="2699" y="520"/>
                            <a:pt x="3054" y="771"/>
                          </a:cubicBezTo>
                          <a:cubicBezTo>
                            <a:pt x="3335" y="971"/>
                            <a:pt x="3616" y="1170"/>
                            <a:pt x="3898" y="1369"/>
                          </a:cubicBezTo>
                          <a:cubicBezTo>
                            <a:pt x="3904" y="1373"/>
                            <a:pt x="3909" y="1378"/>
                            <a:pt x="3923" y="13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3" name="Freeform 815"/>
                    <p:cNvSpPr>
                      <a:spLocks/>
                    </p:cNvSpPr>
                    <p:nvPr/>
                  </p:nvSpPr>
                  <p:spPr bwMode="auto">
                    <a:xfrm>
                      <a:off x="8199" y="-403"/>
                      <a:ext cx="150" cy="53"/>
                    </a:xfrm>
                    <a:custGeom>
                      <a:avLst/>
                      <a:gdLst>
                        <a:gd name="T0" fmla="*/ 2161 w 2161"/>
                        <a:gd name="T1" fmla="*/ 761 h 761"/>
                        <a:gd name="T2" fmla="*/ 0 w 2161"/>
                        <a:gd name="T3" fmla="*/ 761 h 761"/>
                        <a:gd name="T4" fmla="*/ 222 w 2161"/>
                        <a:gd name="T5" fmla="*/ 604 h 761"/>
                        <a:gd name="T6" fmla="*/ 1030 w 2161"/>
                        <a:gd name="T7" fmla="*/ 31 h 761"/>
                        <a:gd name="T8" fmla="*/ 1133 w 2161"/>
                        <a:gd name="T9" fmla="*/ 29 h 761"/>
                        <a:gd name="T10" fmla="*/ 2143 w 2161"/>
                        <a:gd name="T11" fmla="*/ 745 h 761"/>
                        <a:gd name="T12" fmla="*/ 2161 w 2161"/>
                        <a:gd name="T13" fmla="*/ 761 h 7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61" h="761">
                          <a:moveTo>
                            <a:pt x="2161" y="761"/>
                          </a:moveTo>
                          <a:cubicBezTo>
                            <a:pt x="1438" y="761"/>
                            <a:pt x="724" y="761"/>
                            <a:pt x="0" y="761"/>
                          </a:cubicBezTo>
                          <a:cubicBezTo>
                            <a:pt x="79" y="705"/>
                            <a:pt x="150" y="654"/>
                            <a:pt x="222" y="604"/>
                          </a:cubicBezTo>
                          <a:cubicBezTo>
                            <a:pt x="491" y="413"/>
                            <a:pt x="761" y="223"/>
                            <a:pt x="1030" y="31"/>
                          </a:cubicBezTo>
                          <a:cubicBezTo>
                            <a:pt x="1067" y="5"/>
                            <a:pt x="1093" y="0"/>
                            <a:pt x="1133" y="29"/>
                          </a:cubicBezTo>
                          <a:cubicBezTo>
                            <a:pt x="1469" y="269"/>
                            <a:pt x="1806" y="507"/>
                            <a:pt x="2143" y="745"/>
                          </a:cubicBezTo>
                          <a:cubicBezTo>
                            <a:pt x="2148" y="748"/>
                            <a:pt x="2151" y="752"/>
                            <a:pt x="2161" y="7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4" name="Freeform 81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1" y="-313"/>
                      <a:ext cx="385" cy="188"/>
                    </a:xfrm>
                    <a:custGeom>
                      <a:avLst/>
                      <a:gdLst>
                        <a:gd name="T0" fmla="*/ 5547 w 5547"/>
                        <a:gd name="T1" fmla="*/ 53 h 2712"/>
                        <a:gd name="T2" fmla="*/ 5493 w 5547"/>
                        <a:gd name="T3" fmla="*/ 0 h 2712"/>
                        <a:gd name="T4" fmla="*/ 55 w 5547"/>
                        <a:gd name="T5" fmla="*/ 0 h 2712"/>
                        <a:gd name="T6" fmla="*/ 0 w 5547"/>
                        <a:gd name="T7" fmla="*/ 53 h 2712"/>
                        <a:gd name="T8" fmla="*/ 0 w 5547"/>
                        <a:gd name="T9" fmla="*/ 2657 h 2712"/>
                        <a:gd name="T10" fmla="*/ 57 w 5547"/>
                        <a:gd name="T11" fmla="*/ 2712 h 2712"/>
                        <a:gd name="T12" fmla="*/ 2771 w 5547"/>
                        <a:gd name="T13" fmla="*/ 2711 h 2712"/>
                        <a:gd name="T14" fmla="*/ 5495 w 5547"/>
                        <a:gd name="T15" fmla="*/ 2712 h 2712"/>
                        <a:gd name="T16" fmla="*/ 5547 w 5547"/>
                        <a:gd name="T17" fmla="*/ 2662 h 2712"/>
                        <a:gd name="T18" fmla="*/ 5547 w 5547"/>
                        <a:gd name="T19" fmla="*/ 53 h 2712"/>
                        <a:gd name="T20" fmla="*/ 1076 w 5547"/>
                        <a:gd name="T21" fmla="*/ 2075 h 2712"/>
                        <a:gd name="T22" fmla="*/ 612 w 5547"/>
                        <a:gd name="T23" fmla="*/ 2075 h 2712"/>
                        <a:gd name="T24" fmla="*/ 568 w 5547"/>
                        <a:gd name="T25" fmla="*/ 2029 h 2712"/>
                        <a:gd name="T26" fmla="*/ 568 w 5547"/>
                        <a:gd name="T27" fmla="*/ 1343 h 2712"/>
                        <a:gd name="T28" fmla="*/ 568 w 5547"/>
                        <a:gd name="T29" fmla="*/ 666 h 2712"/>
                        <a:gd name="T30" fmla="*/ 612 w 5547"/>
                        <a:gd name="T31" fmla="*/ 620 h 2712"/>
                        <a:gd name="T32" fmla="*/ 1076 w 5547"/>
                        <a:gd name="T33" fmla="*/ 620 h 2712"/>
                        <a:gd name="T34" fmla="*/ 1118 w 5547"/>
                        <a:gd name="T35" fmla="*/ 663 h 2712"/>
                        <a:gd name="T36" fmla="*/ 1118 w 5547"/>
                        <a:gd name="T37" fmla="*/ 2032 h 2712"/>
                        <a:gd name="T38" fmla="*/ 1076 w 5547"/>
                        <a:gd name="T39" fmla="*/ 2075 h 2712"/>
                        <a:gd name="T40" fmla="*/ 2368 w 5547"/>
                        <a:gd name="T41" fmla="*/ 2101 h 2712"/>
                        <a:gd name="T42" fmla="*/ 1894 w 5547"/>
                        <a:gd name="T43" fmla="*/ 2101 h 2712"/>
                        <a:gd name="T44" fmla="*/ 1852 w 5547"/>
                        <a:gd name="T45" fmla="*/ 2059 h 2712"/>
                        <a:gd name="T46" fmla="*/ 1853 w 5547"/>
                        <a:gd name="T47" fmla="*/ 1373 h 2712"/>
                        <a:gd name="T48" fmla="*/ 1852 w 5547"/>
                        <a:gd name="T49" fmla="*/ 695 h 2712"/>
                        <a:gd name="T50" fmla="*/ 1897 w 5547"/>
                        <a:gd name="T51" fmla="*/ 647 h 2712"/>
                        <a:gd name="T52" fmla="*/ 2371 w 5547"/>
                        <a:gd name="T53" fmla="*/ 647 h 2712"/>
                        <a:gd name="T54" fmla="*/ 2411 w 5547"/>
                        <a:gd name="T55" fmla="*/ 687 h 2712"/>
                        <a:gd name="T56" fmla="*/ 2411 w 5547"/>
                        <a:gd name="T57" fmla="*/ 2060 h 2712"/>
                        <a:gd name="T58" fmla="*/ 2368 w 5547"/>
                        <a:gd name="T59" fmla="*/ 2101 h 2712"/>
                        <a:gd name="T60" fmla="*/ 3695 w 5547"/>
                        <a:gd name="T61" fmla="*/ 2062 h 2712"/>
                        <a:gd name="T62" fmla="*/ 3655 w 5547"/>
                        <a:gd name="T63" fmla="*/ 2101 h 2712"/>
                        <a:gd name="T64" fmla="*/ 3186 w 5547"/>
                        <a:gd name="T65" fmla="*/ 2101 h 2712"/>
                        <a:gd name="T66" fmla="*/ 3145 w 5547"/>
                        <a:gd name="T67" fmla="*/ 2057 h 2712"/>
                        <a:gd name="T68" fmla="*/ 3146 w 5547"/>
                        <a:gd name="T69" fmla="*/ 1375 h 2712"/>
                        <a:gd name="T70" fmla="*/ 3145 w 5547"/>
                        <a:gd name="T71" fmla="*/ 693 h 2712"/>
                        <a:gd name="T72" fmla="*/ 3192 w 5547"/>
                        <a:gd name="T73" fmla="*/ 647 h 2712"/>
                        <a:gd name="T74" fmla="*/ 3653 w 5547"/>
                        <a:gd name="T75" fmla="*/ 647 h 2712"/>
                        <a:gd name="T76" fmla="*/ 3696 w 5547"/>
                        <a:gd name="T77" fmla="*/ 689 h 2712"/>
                        <a:gd name="T78" fmla="*/ 3695 w 5547"/>
                        <a:gd name="T79" fmla="*/ 2062 h 2712"/>
                        <a:gd name="T80" fmla="*/ 4980 w 5547"/>
                        <a:gd name="T81" fmla="*/ 2060 h 2712"/>
                        <a:gd name="T82" fmla="*/ 4940 w 5547"/>
                        <a:gd name="T83" fmla="*/ 2101 h 2712"/>
                        <a:gd name="T84" fmla="*/ 4471 w 5547"/>
                        <a:gd name="T85" fmla="*/ 2101 h 2712"/>
                        <a:gd name="T86" fmla="*/ 4429 w 5547"/>
                        <a:gd name="T87" fmla="*/ 2058 h 2712"/>
                        <a:gd name="T88" fmla="*/ 4430 w 5547"/>
                        <a:gd name="T89" fmla="*/ 1372 h 2712"/>
                        <a:gd name="T90" fmla="*/ 4429 w 5547"/>
                        <a:gd name="T91" fmla="*/ 694 h 2712"/>
                        <a:gd name="T92" fmla="*/ 4475 w 5547"/>
                        <a:gd name="T93" fmla="*/ 647 h 2712"/>
                        <a:gd name="T94" fmla="*/ 4936 w 5547"/>
                        <a:gd name="T95" fmla="*/ 647 h 2712"/>
                        <a:gd name="T96" fmla="*/ 4980 w 5547"/>
                        <a:gd name="T97" fmla="*/ 688 h 2712"/>
                        <a:gd name="T98" fmla="*/ 4980 w 5547"/>
                        <a:gd name="T99" fmla="*/ 2060 h 27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547" h="2712">
                          <a:moveTo>
                            <a:pt x="5547" y="53"/>
                          </a:moveTo>
                          <a:cubicBezTo>
                            <a:pt x="5547" y="10"/>
                            <a:pt x="5535" y="0"/>
                            <a:pt x="5493" y="0"/>
                          </a:cubicBezTo>
                          <a:cubicBezTo>
                            <a:pt x="3680" y="1"/>
                            <a:pt x="1867" y="1"/>
                            <a:pt x="55" y="0"/>
                          </a:cubicBezTo>
                          <a:cubicBezTo>
                            <a:pt x="13" y="0"/>
                            <a:pt x="0" y="10"/>
                            <a:pt x="0" y="53"/>
                          </a:cubicBezTo>
                          <a:cubicBezTo>
                            <a:pt x="2" y="921"/>
                            <a:pt x="2" y="1789"/>
                            <a:pt x="0" y="2657"/>
                          </a:cubicBezTo>
                          <a:cubicBezTo>
                            <a:pt x="0" y="2703"/>
                            <a:pt x="13" y="2712"/>
                            <a:pt x="57" y="2712"/>
                          </a:cubicBezTo>
                          <a:cubicBezTo>
                            <a:pt x="962" y="2711"/>
                            <a:pt x="1867" y="2711"/>
                            <a:pt x="2771" y="2711"/>
                          </a:cubicBezTo>
                          <a:cubicBezTo>
                            <a:pt x="3679" y="2711"/>
                            <a:pt x="4587" y="2711"/>
                            <a:pt x="5495" y="2712"/>
                          </a:cubicBezTo>
                          <a:cubicBezTo>
                            <a:pt x="5534" y="2712"/>
                            <a:pt x="5547" y="2703"/>
                            <a:pt x="5547" y="2662"/>
                          </a:cubicBezTo>
                          <a:cubicBezTo>
                            <a:pt x="5546" y="1792"/>
                            <a:pt x="5546" y="923"/>
                            <a:pt x="5547" y="53"/>
                          </a:cubicBezTo>
                          <a:close/>
                          <a:moveTo>
                            <a:pt x="1076" y="2075"/>
                          </a:moveTo>
                          <a:cubicBezTo>
                            <a:pt x="922" y="2073"/>
                            <a:pt x="766" y="2073"/>
                            <a:pt x="612" y="2075"/>
                          </a:cubicBezTo>
                          <a:cubicBezTo>
                            <a:pt x="575" y="2075"/>
                            <a:pt x="567" y="2063"/>
                            <a:pt x="568" y="2029"/>
                          </a:cubicBezTo>
                          <a:cubicBezTo>
                            <a:pt x="569" y="1801"/>
                            <a:pt x="568" y="1572"/>
                            <a:pt x="568" y="1343"/>
                          </a:cubicBezTo>
                          <a:cubicBezTo>
                            <a:pt x="568" y="1117"/>
                            <a:pt x="569" y="891"/>
                            <a:pt x="568" y="666"/>
                          </a:cubicBezTo>
                          <a:cubicBezTo>
                            <a:pt x="567" y="632"/>
                            <a:pt x="575" y="620"/>
                            <a:pt x="612" y="620"/>
                          </a:cubicBezTo>
                          <a:cubicBezTo>
                            <a:pt x="766" y="622"/>
                            <a:pt x="922" y="622"/>
                            <a:pt x="1076" y="620"/>
                          </a:cubicBezTo>
                          <a:cubicBezTo>
                            <a:pt x="1110" y="620"/>
                            <a:pt x="1118" y="631"/>
                            <a:pt x="1118" y="663"/>
                          </a:cubicBezTo>
                          <a:cubicBezTo>
                            <a:pt x="1117" y="1119"/>
                            <a:pt x="1117" y="1576"/>
                            <a:pt x="1118" y="2032"/>
                          </a:cubicBezTo>
                          <a:cubicBezTo>
                            <a:pt x="1118" y="2064"/>
                            <a:pt x="1110" y="2075"/>
                            <a:pt x="1076" y="2075"/>
                          </a:cubicBezTo>
                          <a:close/>
                          <a:moveTo>
                            <a:pt x="2368" y="2101"/>
                          </a:moveTo>
                          <a:cubicBezTo>
                            <a:pt x="2210" y="2100"/>
                            <a:pt x="2052" y="2099"/>
                            <a:pt x="1894" y="2101"/>
                          </a:cubicBezTo>
                          <a:cubicBezTo>
                            <a:pt x="1861" y="2101"/>
                            <a:pt x="1852" y="2092"/>
                            <a:pt x="1852" y="2059"/>
                          </a:cubicBezTo>
                          <a:cubicBezTo>
                            <a:pt x="1853" y="1830"/>
                            <a:pt x="1853" y="1601"/>
                            <a:pt x="1853" y="1373"/>
                          </a:cubicBezTo>
                          <a:cubicBezTo>
                            <a:pt x="1853" y="1147"/>
                            <a:pt x="1853" y="921"/>
                            <a:pt x="1852" y="695"/>
                          </a:cubicBezTo>
                          <a:cubicBezTo>
                            <a:pt x="1852" y="660"/>
                            <a:pt x="1859" y="646"/>
                            <a:pt x="1897" y="647"/>
                          </a:cubicBezTo>
                          <a:cubicBezTo>
                            <a:pt x="2055" y="649"/>
                            <a:pt x="2213" y="649"/>
                            <a:pt x="2371" y="647"/>
                          </a:cubicBezTo>
                          <a:cubicBezTo>
                            <a:pt x="2402" y="647"/>
                            <a:pt x="2411" y="656"/>
                            <a:pt x="2411" y="687"/>
                          </a:cubicBezTo>
                          <a:cubicBezTo>
                            <a:pt x="2410" y="1145"/>
                            <a:pt x="2410" y="1602"/>
                            <a:pt x="2411" y="2060"/>
                          </a:cubicBezTo>
                          <a:cubicBezTo>
                            <a:pt x="2411" y="2094"/>
                            <a:pt x="2400" y="2101"/>
                            <a:pt x="2368" y="2101"/>
                          </a:cubicBezTo>
                          <a:close/>
                          <a:moveTo>
                            <a:pt x="3695" y="2062"/>
                          </a:moveTo>
                          <a:cubicBezTo>
                            <a:pt x="3696" y="2093"/>
                            <a:pt x="3685" y="2101"/>
                            <a:pt x="3655" y="2101"/>
                          </a:cubicBezTo>
                          <a:cubicBezTo>
                            <a:pt x="3498" y="2100"/>
                            <a:pt x="3342" y="2099"/>
                            <a:pt x="3186" y="2101"/>
                          </a:cubicBezTo>
                          <a:cubicBezTo>
                            <a:pt x="3150" y="2102"/>
                            <a:pt x="3145" y="2088"/>
                            <a:pt x="3145" y="2057"/>
                          </a:cubicBezTo>
                          <a:cubicBezTo>
                            <a:pt x="3146" y="1830"/>
                            <a:pt x="3146" y="1603"/>
                            <a:pt x="3146" y="1375"/>
                          </a:cubicBezTo>
                          <a:cubicBezTo>
                            <a:pt x="3146" y="1148"/>
                            <a:pt x="3147" y="921"/>
                            <a:pt x="3145" y="693"/>
                          </a:cubicBezTo>
                          <a:cubicBezTo>
                            <a:pt x="3145" y="656"/>
                            <a:pt x="3156" y="647"/>
                            <a:pt x="3192" y="647"/>
                          </a:cubicBezTo>
                          <a:cubicBezTo>
                            <a:pt x="3346" y="649"/>
                            <a:pt x="3499" y="649"/>
                            <a:pt x="3653" y="647"/>
                          </a:cubicBezTo>
                          <a:cubicBezTo>
                            <a:pt x="3685" y="647"/>
                            <a:pt x="3696" y="655"/>
                            <a:pt x="3696" y="689"/>
                          </a:cubicBezTo>
                          <a:cubicBezTo>
                            <a:pt x="3694" y="1146"/>
                            <a:pt x="3695" y="1604"/>
                            <a:pt x="3695" y="2062"/>
                          </a:cubicBezTo>
                          <a:close/>
                          <a:moveTo>
                            <a:pt x="4980" y="2060"/>
                          </a:moveTo>
                          <a:cubicBezTo>
                            <a:pt x="4980" y="2091"/>
                            <a:pt x="4972" y="2101"/>
                            <a:pt x="4940" y="2101"/>
                          </a:cubicBezTo>
                          <a:cubicBezTo>
                            <a:pt x="4784" y="2100"/>
                            <a:pt x="4627" y="2099"/>
                            <a:pt x="4471" y="2101"/>
                          </a:cubicBezTo>
                          <a:cubicBezTo>
                            <a:pt x="4437" y="2102"/>
                            <a:pt x="4429" y="2091"/>
                            <a:pt x="4429" y="2058"/>
                          </a:cubicBezTo>
                          <a:cubicBezTo>
                            <a:pt x="4431" y="1829"/>
                            <a:pt x="4430" y="1601"/>
                            <a:pt x="4430" y="1372"/>
                          </a:cubicBezTo>
                          <a:cubicBezTo>
                            <a:pt x="4430" y="1146"/>
                            <a:pt x="4431" y="920"/>
                            <a:pt x="4429" y="694"/>
                          </a:cubicBezTo>
                          <a:cubicBezTo>
                            <a:pt x="4429" y="658"/>
                            <a:pt x="4438" y="646"/>
                            <a:pt x="4475" y="647"/>
                          </a:cubicBezTo>
                          <a:cubicBezTo>
                            <a:pt x="4629" y="649"/>
                            <a:pt x="4782" y="649"/>
                            <a:pt x="4936" y="647"/>
                          </a:cubicBezTo>
                          <a:cubicBezTo>
                            <a:pt x="4967" y="647"/>
                            <a:pt x="4980" y="652"/>
                            <a:pt x="4980" y="688"/>
                          </a:cubicBezTo>
                          <a:cubicBezTo>
                            <a:pt x="4979" y="1145"/>
                            <a:pt x="4979" y="1603"/>
                            <a:pt x="4980" y="2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5" name="Group 1324"/>
                <p:cNvGrpSpPr/>
                <p:nvPr/>
              </p:nvGrpSpPr>
              <p:grpSpPr>
                <a:xfrm>
                  <a:off x="16877692" y="2629747"/>
                  <a:ext cx="182702" cy="182702"/>
                  <a:chOff x="16599272" y="2327275"/>
                  <a:chExt cx="182702" cy="182702"/>
                </a:xfrm>
                <a:grpFill/>
              </p:grpSpPr>
              <p:sp>
                <p:nvSpPr>
                  <p:cNvPr id="1326" name="Oval 1325"/>
                  <p:cNvSpPr/>
                  <p:nvPr/>
                </p:nvSpPr>
                <p:spPr>
                  <a:xfrm>
                    <a:off x="16599272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27" name="Freeform 788"/>
                  <p:cNvSpPr>
                    <a:spLocks/>
                  </p:cNvSpPr>
                  <p:nvPr/>
                </p:nvSpPr>
                <p:spPr bwMode="auto">
                  <a:xfrm>
                    <a:off x="16634802" y="2356756"/>
                    <a:ext cx="120688" cy="128368"/>
                  </a:xfrm>
                  <a:custGeom>
                    <a:avLst/>
                    <a:gdLst>
                      <a:gd name="T0" fmla="*/ 969 w 2814"/>
                      <a:gd name="T1" fmla="*/ 2992 h 2992"/>
                      <a:gd name="T2" fmla="*/ 994 w 2814"/>
                      <a:gd name="T3" fmla="*/ 2705 h 2992"/>
                      <a:gd name="T4" fmla="*/ 1053 w 2814"/>
                      <a:gd name="T5" fmla="*/ 2358 h 2992"/>
                      <a:gd name="T6" fmla="*/ 1107 w 2814"/>
                      <a:gd name="T7" fmla="*/ 2038 h 2992"/>
                      <a:gd name="T8" fmla="*/ 1156 w 2814"/>
                      <a:gd name="T9" fmla="*/ 1743 h 2992"/>
                      <a:gd name="T10" fmla="*/ 1140 w 2814"/>
                      <a:gd name="T11" fmla="*/ 1721 h 2992"/>
                      <a:gd name="T12" fmla="*/ 803 w 2814"/>
                      <a:gd name="T13" fmla="*/ 1673 h 2992"/>
                      <a:gd name="T14" fmla="*/ 543 w 2814"/>
                      <a:gd name="T15" fmla="*/ 1634 h 2992"/>
                      <a:gd name="T16" fmla="*/ 509 w 2814"/>
                      <a:gd name="T17" fmla="*/ 1647 h 2992"/>
                      <a:gd name="T18" fmla="*/ 230 w 2814"/>
                      <a:gd name="T19" fmla="*/ 1938 h 2992"/>
                      <a:gd name="T20" fmla="*/ 81 w 2814"/>
                      <a:gd name="T21" fmla="*/ 2091 h 2992"/>
                      <a:gd name="T22" fmla="*/ 77 w 2814"/>
                      <a:gd name="T23" fmla="*/ 2077 h 2992"/>
                      <a:gd name="T24" fmla="*/ 103 w 2814"/>
                      <a:gd name="T25" fmla="*/ 1867 h 2992"/>
                      <a:gd name="T26" fmla="*/ 130 w 2814"/>
                      <a:gd name="T27" fmla="*/ 1662 h 2992"/>
                      <a:gd name="T28" fmla="*/ 95 w 2814"/>
                      <a:gd name="T29" fmla="*/ 1595 h 2992"/>
                      <a:gd name="T30" fmla="*/ 59 w 2814"/>
                      <a:gd name="T31" fmla="*/ 1569 h 2992"/>
                      <a:gd name="T32" fmla="*/ 66 w 2814"/>
                      <a:gd name="T33" fmla="*/ 1399 h 2992"/>
                      <a:gd name="T34" fmla="*/ 119 w 2814"/>
                      <a:gd name="T35" fmla="*/ 1366 h 2992"/>
                      <a:gd name="T36" fmla="*/ 133 w 2814"/>
                      <a:gd name="T37" fmla="*/ 1341 h 2992"/>
                      <a:gd name="T38" fmla="*/ 108 w 2814"/>
                      <a:gd name="T39" fmla="*/ 1139 h 2992"/>
                      <a:gd name="T40" fmla="*/ 85 w 2814"/>
                      <a:gd name="T41" fmla="*/ 957 h 2992"/>
                      <a:gd name="T42" fmla="*/ 80 w 2814"/>
                      <a:gd name="T43" fmla="*/ 882 h 2992"/>
                      <a:gd name="T44" fmla="*/ 137 w 2814"/>
                      <a:gd name="T45" fmla="*/ 940 h 2992"/>
                      <a:gd name="T46" fmla="*/ 231 w 2814"/>
                      <a:gd name="T47" fmla="*/ 1037 h 2992"/>
                      <a:gd name="T48" fmla="*/ 499 w 2814"/>
                      <a:gd name="T49" fmla="*/ 1314 h 2992"/>
                      <a:gd name="T50" fmla="*/ 567 w 2814"/>
                      <a:gd name="T51" fmla="*/ 1337 h 2992"/>
                      <a:gd name="T52" fmla="*/ 1057 w 2814"/>
                      <a:gd name="T53" fmla="*/ 1260 h 2992"/>
                      <a:gd name="T54" fmla="*/ 1143 w 2814"/>
                      <a:gd name="T55" fmla="*/ 1241 h 2992"/>
                      <a:gd name="T56" fmla="*/ 1155 w 2814"/>
                      <a:gd name="T57" fmla="*/ 1220 h 2992"/>
                      <a:gd name="T58" fmla="*/ 1085 w 2814"/>
                      <a:gd name="T59" fmla="*/ 798 h 2992"/>
                      <a:gd name="T60" fmla="*/ 1014 w 2814"/>
                      <a:gd name="T61" fmla="*/ 381 h 2992"/>
                      <a:gd name="T62" fmla="*/ 975 w 2814"/>
                      <a:gd name="T63" fmla="*/ 143 h 2992"/>
                      <a:gd name="T64" fmla="*/ 974 w 2814"/>
                      <a:gd name="T65" fmla="*/ 0 h 2992"/>
                      <a:gd name="T66" fmla="*/ 1099 w 2814"/>
                      <a:gd name="T67" fmla="*/ 129 h 2992"/>
                      <a:gd name="T68" fmla="*/ 1305 w 2814"/>
                      <a:gd name="T69" fmla="*/ 445 h 2992"/>
                      <a:gd name="T70" fmla="*/ 1812 w 2814"/>
                      <a:gd name="T71" fmla="*/ 1221 h 2992"/>
                      <a:gd name="T72" fmla="*/ 1858 w 2814"/>
                      <a:gd name="T73" fmla="*/ 1245 h 2992"/>
                      <a:gd name="T74" fmla="*/ 2047 w 2814"/>
                      <a:gd name="T75" fmla="*/ 1250 h 2992"/>
                      <a:gd name="T76" fmla="*/ 2335 w 2814"/>
                      <a:gd name="T77" fmla="*/ 1276 h 2992"/>
                      <a:gd name="T78" fmla="*/ 2636 w 2814"/>
                      <a:gd name="T79" fmla="*/ 1342 h 2992"/>
                      <a:gd name="T80" fmla="*/ 2759 w 2814"/>
                      <a:gd name="T81" fmla="*/ 1407 h 2992"/>
                      <a:gd name="T82" fmla="*/ 2763 w 2814"/>
                      <a:gd name="T83" fmla="*/ 1562 h 2992"/>
                      <a:gd name="T84" fmla="*/ 2614 w 2814"/>
                      <a:gd name="T85" fmla="*/ 1640 h 2992"/>
                      <a:gd name="T86" fmla="*/ 2264 w 2814"/>
                      <a:gd name="T87" fmla="*/ 1706 h 2992"/>
                      <a:gd name="T88" fmla="*/ 1985 w 2814"/>
                      <a:gd name="T89" fmla="*/ 1726 h 2992"/>
                      <a:gd name="T90" fmla="*/ 1858 w 2814"/>
                      <a:gd name="T91" fmla="*/ 1729 h 2992"/>
                      <a:gd name="T92" fmla="*/ 1812 w 2814"/>
                      <a:gd name="T93" fmla="*/ 1753 h 2992"/>
                      <a:gd name="T94" fmla="*/ 1289 w 2814"/>
                      <a:gd name="T95" fmla="*/ 2553 h 2992"/>
                      <a:gd name="T96" fmla="*/ 1091 w 2814"/>
                      <a:gd name="T97" fmla="*/ 2857 h 2992"/>
                      <a:gd name="T98" fmla="*/ 1002 w 2814"/>
                      <a:gd name="T99" fmla="*/ 2957 h 2992"/>
                      <a:gd name="T100" fmla="*/ 969 w 2814"/>
                      <a:gd name="T101" fmla="*/ 2992 h 29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814" h="2992">
                        <a:moveTo>
                          <a:pt x="969" y="2992"/>
                        </a:moveTo>
                        <a:cubicBezTo>
                          <a:pt x="969" y="2894"/>
                          <a:pt x="977" y="2799"/>
                          <a:pt x="994" y="2705"/>
                        </a:cubicBezTo>
                        <a:cubicBezTo>
                          <a:pt x="1016" y="2590"/>
                          <a:pt x="1034" y="2474"/>
                          <a:pt x="1053" y="2358"/>
                        </a:cubicBezTo>
                        <a:cubicBezTo>
                          <a:pt x="1071" y="2251"/>
                          <a:pt x="1089" y="2144"/>
                          <a:pt x="1107" y="2038"/>
                        </a:cubicBezTo>
                        <a:cubicBezTo>
                          <a:pt x="1123" y="1939"/>
                          <a:pt x="1140" y="1841"/>
                          <a:pt x="1156" y="1743"/>
                        </a:cubicBezTo>
                        <a:cubicBezTo>
                          <a:pt x="1158" y="1730"/>
                          <a:pt x="1153" y="1723"/>
                          <a:pt x="1140" y="1721"/>
                        </a:cubicBezTo>
                        <a:cubicBezTo>
                          <a:pt x="1027" y="1705"/>
                          <a:pt x="915" y="1689"/>
                          <a:pt x="803" y="1673"/>
                        </a:cubicBezTo>
                        <a:cubicBezTo>
                          <a:pt x="716" y="1660"/>
                          <a:pt x="629" y="1648"/>
                          <a:pt x="543" y="1634"/>
                        </a:cubicBezTo>
                        <a:cubicBezTo>
                          <a:pt x="528" y="1632"/>
                          <a:pt x="519" y="1637"/>
                          <a:pt x="509" y="1647"/>
                        </a:cubicBezTo>
                        <a:cubicBezTo>
                          <a:pt x="416" y="1744"/>
                          <a:pt x="323" y="1841"/>
                          <a:pt x="230" y="1938"/>
                        </a:cubicBezTo>
                        <a:cubicBezTo>
                          <a:pt x="180" y="1989"/>
                          <a:pt x="131" y="2040"/>
                          <a:pt x="81" y="2091"/>
                        </a:cubicBezTo>
                        <a:cubicBezTo>
                          <a:pt x="74" y="2087"/>
                          <a:pt x="77" y="2081"/>
                          <a:pt x="77" y="2077"/>
                        </a:cubicBezTo>
                        <a:cubicBezTo>
                          <a:pt x="86" y="2007"/>
                          <a:pt x="95" y="1937"/>
                          <a:pt x="103" y="1867"/>
                        </a:cubicBezTo>
                        <a:cubicBezTo>
                          <a:pt x="112" y="1799"/>
                          <a:pt x="118" y="1730"/>
                          <a:pt x="130" y="1662"/>
                        </a:cubicBezTo>
                        <a:cubicBezTo>
                          <a:pt x="136" y="1627"/>
                          <a:pt x="128" y="1607"/>
                          <a:pt x="95" y="1595"/>
                        </a:cubicBezTo>
                        <a:cubicBezTo>
                          <a:pt x="81" y="1590"/>
                          <a:pt x="70" y="1579"/>
                          <a:pt x="59" y="1569"/>
                        </a:cubicBezTo>
                        <a:cubicBezTo>
                          <a:pt x="0" y="1515"/>
                          <a:pt x="3" y="1448"/>
                          <a:pt x="66" y="1399"/>
                        </a:cubicBezTo>
                        <a:cubicBezTo>
                          <a:pt x="83" y="1386"/>
                          <a:pt x="100" y="1375"/>
                          <a:pt x="119" y="1366"/>
                        </a:cubicBezTo>
                        <a:cubicBezTo>
                          <a:pt x="130" y="1361"/>
                          <a:pt x="134" y="1353"/>
                          <a:pt x="133" y="1341"/>
                        </a:cubicBezTo>
                        <a:cubicBezTo>
                          <a:pt x="124" y="1274"/>
                          <a:pt x="116" y="1206"/>
                          <a:pt x="108" y="1139"/>
                        </a:cubicBezTo>
                        <a:cubicBezTo>
                          <a:pt x="100" y="1078"/>
                          <a:pt x="92" y="1018"/>
                          <a:pt x="85" y="957"/>
                        </a:cubicBezTo>
                        <a:cubicBezTo>
                          <a:pt x="82" y="933"/>
                          <a:pt x="79" y="909"/>
                          <a:pt x="80" y="882"/>
                        </a:cubicBezTo>
                        <a:cubicBezTo>
                          <a:pt x="99" y="901"/>
                          <a:pt x="119" y="919"/>
                          <a:pt x="137" y="940"/>
                        </a:cubicBezTo>
                        <a:cubicBezTo>
                          <a:pt x="167" y="974"/>
                          <a:pt x="199" y="1005"/>
                          <a:pt x="231" y="1037"/>
                        </a:cubicBezTo>
                        <a:cubicBezTo>
                          <a:pt x="321" y="1130"/>
                          <a:pt x="411" y="1221"/>
                          <a:pt x="499" y="1314"/>
                        </a:cubicBezTo>
                        <a:cubicBezTo>
                          <a:pt x="520" y="1336"/>
                          <a:pt x="539" y="1342"/>
                          <a:pt x="567" y="1337"/>
                        </a:cubicBezTo>
                        <a:cubicBezTo>
                          <a:pt x="730" y="1311"/>
                          <a:pt x="894" y="1286"/>
                          <a:pt x="1057" y="1260"/>
                        </a:cubicBezTo>
                        <a:cubicBezTo>
                          <a:pt x="1086" y="1256"/>
                          <a:pt x="1114" y="1248"/>
                          <a:pt x="1143" y="1241"/>
                        </a:cubicBezTo>
                        <a:cubicBezTo>
                          <a:pt x="1155" y="1239"/>
                          <a:pt x="1157" y="1233"/>
                          <a:pt x="1155" y="1220"/>
                        </a:cubicBezTo>
                        <a:cubicBezTo>
                          <a:pt x="1131" y="1079"/>
                          <a:pt x="1108" y="938"/>
                          <a:pt x="1085" y="798"/>
                        </a:cubicBezTo>
                        <a:cubicBezTo>
                          <a:pt x="1061" y="659"/>
                          <a:pt x="1037" y="520"/>
                          <a:pt x="1014" y="381"/>
                        </a:cubicBezTo>
                        <a:cubicBezTo>
                          <a:pt x="1000" y="302"/>
                          <a:pt x="984" y="223"/>
                          <a:pt x="975" y="143"/>
                        </a:cubicBezTo>
                        <a:cubicBezTo>
                          <a:pt x="969" y="96"/>
                          <a:pt x="974" y="48"/>
                          <a:pt x="974" y="0"/>
                        </a:cubicBezTo>
                        <a:cubicBezTo>
                          <a:pt x="1019" y="37"/>
                          <a:pt x="1065" y="76"/>
                          <a:pt x="1099" y="129"/>
                        </a:cubicBezTo>
                        <a:cubicBezTo>
                          <a:pt x="1166" y="235"/>
                          <a:pt x="1236" y="339"/>
                          <a:pt x="1305" y="445"/>
                        </a:cubicBezTo>
                        <a:cubicBezTo>
                          <a:pt x="1474" y="703"/>
                          <a:pt x="1643" y="962"/>
                          <a:pt x="1812" y="1221"/>
                        </a:cubicBezTo>
                        <a:cubicBezTo>
                          <a:pt x="1824" y="1239"/>
                          <a:pt x="1837" y="1246"/>
                          <a:pt x="1858" y="1245"/>
                        </a:cubicBezTo>
                        <a:cubicBezTo>
                          <a:pt x="1921" y="1242"/>
                          <a:pt x="1984" y="1246"/>
                          <a:pt x="2047" y="1250"/>
                        </a:cubicBezTo>
                        <a:cubicBezTo>
                          <a:pt x="2143" y="1256"/>
                          <a:pt x="2239" y="1263"/>
                          <a:pt x="2335" y="1276"/>
                        </a:cubicBezTo>
                        <a:cubicBezTo>
                          <a:pt x="2437" y="1290"/>
                          <a:pt x="2538" y="1307"/>
                          <a:pt x="2636" y="1342"/>
                        </a:cubicBezTo>
                        <a:cubicBezTo>
                          <a:pt x="2680" y="1357"/>
                          <a:pt x="2722" y="1377"/>
                          <a:pt x="2759" y="1407"/>
                        </a:cubicBezTo>
                        <a:cubicBezTo>
                          <a:pt x="2812" y="1451"/>
                          <a:pt x="2814" y="1515"/>
                          <a:pt x="2763" y="1562"/>
                        </a:cubicBezTo>
                        <a:cubicBezTo>
                          <a:pt x="2720" y="1602"/>
                          <a:pt x="2667" y="1623"/>
                          <a:pt x="2614" y="1640"/>
                        </a:cubicBezTo>
                        <a:cubicBezTo>
                          <a:pt x="2500" y="1675"/>
                          <a:pt x="2382" y="1693"/>
                          <a:pt x="2264" y="1706"/>
                        </a:cubicBezTo>
                        <a:cubicBezTo>
                          <a:pt x="2171" y="1716"/>
                          <a:pt x="2078" y="1722"/>
                          <a:pt x="1985" y="1726"/>
                        </a:cubicBezTo>
                        <a:cubicBezTo>
                          <a:pt x="1943" y="1728"/>
                          <a:pt x="1900" y="1729"/>
                          <a:pt x="1858" y="1729"/>
                        </a:cubicBezTo>
                        <a:cubicBezTo>
                          <a:pt x="1837" y="1729"/>
                          <a:pt x="1824" y="1735"/>
                          <a:pt x="1812" y="1753"/>
                        </a:cubicBezTo>
                        <a:cubicBezTo>
                          <a:pt x="1638" y="2020"/>
                          <a:pt x="1464" y="2286"/>
                          <a:pt x="1289" y="2553"/>
                        </a:cubicBezTo>
                        <a:cubicBezTo>
                          <a:pt x="1223" y="2654"/>
                          <a:pt x="1156" y="2755"/>
                          <a:pt x="1091" y="2857"/>
                        </a:cubicBezTo>
                        <a:cubicBezTo>
                          <a:pt x="1066" y="2895"/>
                          <a:pt x="1030" y="2923"/>
                          <a:pt x="1002" y="2957"/>
                        </a:cubicBezTo>
                        <a:cubicBezTo>
                          <a:pt x="993" y="2969"/>
                          <a:pt x="985" y="2982"/>
                          <a:pt x="969" y="29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467" name="Rectangle 368"/>
            <p:cNvSpPr>
              <a:spLocks noChangeArrowheads="1"/>
            </p:cNvSpPr>
            <p:nvPr/>
          </p:nvSpPr>
          <p:spPr bwMode="auto">
            <a:xfrm>
              <a:off x="6840693" y="3386125"/>
              <a:ext cx="969807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indent="0" algn="ctr">
                <a:lnSpc>
                  <a:spcPct val="85000"/>
                </a:lnSpc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chemeClr val="tx2"/>
                  </a:solidFill>
                  <a:latin typeface="+mj-lt"/>
                </a:rPr>
                <a:t>Relate &amp;</a:t>
              </a:r>
            </a:p>
          </p:txBody>
        </p:sp>
        <p:sp>
          <p:nvSpPr>
            <p:cNvPr id="1468" name="Rectangle 368"/>
            <p:cNvSpPr>
              <a:spLocks noChangeArrowheads="1"/>
            </p:cNvSpPr>
            <p:nvPr/>
          </p:nvSpPr>
          <p:spPr bwMode="auto">
            <a:xfrm>
              <a:off x="5537177" y="3842486"/>
              <a:ext cx="820610" cy="157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200" b="1" dirty="0">
                  <a:solidFill>
                    <a:schemeClr val="accent1"/>
                  </a:solidFill>
                  <a:latin typeface="+mj-lt"/>
                </a:rPr>
                <a:t>Standardize</a:t>
              </a:r>
            </a:p>
          </p:txBody>
        </p:sp>
        <p:sp>
          <p:nvSpPr>
            <p:cNvPr id="1469" name="Rectangle 368"/>
            <p:cNvSpPr>
              <a:spLocks noChangeArrowheads="1"/>
            </p:cNvSpPr>
            <p:nvPr/>
          </p:nvSpPr>
          <p:spPr bwMode="auto">
            <a:xfrm>
              <a:off x="3751602" y="3842486"/>
              <a:ext cx="1002710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+mj-lt"/>
                </a:rPr>
                <a:t>Profile &amp; Clean</a:t>
              </a:r>
            </a:p>
          </p:txBody>
        </p:sp>
        <p:sp>
          <p:nvSpPr>
            <p:cNvPr id="1481" name="Freeform 33"/>
            <p:cNvSpPr>
              <a:spLocks/>
            </p:cNvSpPr>
            <p:nvPr/>
          </p:nvSpPr>
          <p:spPr bwMode="auto">
            <a:xfrm>
              <a:off x="9364625" y="2130962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02" name="Group 1501">
              <a:extLst>
                <a:ext uri="{FF2B5EF4-FFF2-40B4-BE49-F238E27FC236}">
                  <a16:creationId xmlns:a16="http://schemas.microsoft.com/office/drawing/2014/main" id="{395EB69F-9BB3-4782-9A70-2EF7892217CF}"/>
                </a:ext>
              </a:extLst>
            </p:cNvPr>
            <p:cNvGrpSpPr/>
            <p:nvPr/>
          </p:nvGrpSpPr>
          <p:grpSpPr>
            <a:xfrm>
              <a:off x="9364625" y="3995044"/>
              <a:ext cx="830862" cy="778568"/>
              <a:chOff x="9364625" y="4083944"/>
              <a:chExt cx="830862" cy="778568"/>
            </a:xfrm>
          </p:grpSpPr>
          <p:sp>
            <p:nvSpPr>
              <p:cNvPr id="742" name="Freeform 33">
                <a:extLst>
                  <a:ext uri="{FF2B5EF4-FFF2-40B4-BE49-F238E27FC236}">
                    <a16:creationId xmlns:a16="http://schemas.microsoft.com/office/drawing/2014/main" id="{18EECE84-3328-49D5-9CB0-A1E69EDBD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4625" y="4083944"/>
                <a:ext cx="830862" cy="778568"/>
              </a:xfrm>
              <a:prstGeom prst="roundRect">
                <a:avLst>
                  <a:gd name="adj" fmla="val 9021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0" name="Rectangle 86"/>
              <p:cNvSpPr>
                <a:spLocks noChangeArrowheads="1"/>
              </p:cNvSpPr>
              <p:nvPr/>
            </p:nvSpPr>
            <p:spPr bwMode="auto">
              <a:xfrm>
                <a:off x="9766340" y="4140110"/>
                <a:ext cx="27432" cy="66623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1" name="Rectangle 87"/>
              <p:cNvSpPr>
                <a:spLocks noChangeArrowheads="1"/>
              </p:cNvSpPr>
              <p:nvPr/>
            </p:nvSpPr>
            <p:spPr bwMode="auto">
              <a:xfrm>
                <a:off x="9447905" y="4461608"/>
                <a:ext cx="664303" cy="232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162" name="Oval 88"/>
            <p:cNvSpPr>
              <a:spLocks noChangeArrowheads="1"/>
            </p:cNvSpPr>
            <p:nvPr/>
          </p:nvSpPr>
          <p:spPr bwMode="auto">
            <a:xfrm>
              <a:off x="9447906" y="4481166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4" name="Oval 90"/>
            <p:cNvSpPr>
              <a:spLocks noChangeArrowheads="1"/>
            </p:cNvSpPr>
            <p:nvPr/>
          </p:nvSpPr>
          <p:spPr bwMode="auto">
            <a:xfrm>
              <a:off x="9546679" y="4388202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6" name="Oval 92"/>
            <p:cNvSpPr>
              <a:spLocks noChangeArrowheads="1"/>
            </p:cNvSpPr>
            <p:nvPr/>
          </p:nvSpPr>
          <p:spPr bwMode="auto">
            <a:xfrm>
              <a:off x="9507944" y="432428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8" name="Oval 94"/>
            <p:cNvSpPr>
              <a:spLocks noChangeArrowheads="1"/>
            </p:cNvSpPr>
            <p:nvPr/>
          </p:nvSpPr>
          <p:spPr bwMode="auto">
            <a:xfrm>
              <a:off x="9595098" y="4463735"/>
              <a:ext cx="73596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0" name="Oval 96"/>
            <p:cNvSpPr>
              <a:spLocks noChangeArrowheads="1"/>
            </p:cNvSpPr>
            <p:nvPr/>
          </p:nvSpPr>
          <p:spPr bwMode="auto">
            <a:xfrm>
              <a:off x="9604780" y="439013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2" name="Oval 98"/>
            <p:cNvSpPr>
              <a:spLocks noChangeArrowheads="1"/>
            </p:cNvSpPr>
            <p:nvPr/>
          </p:nvSpPr>
          <p:spPr bwMode="auto">
            <a:xfrm>
              <a:off x="10009560" y="4250693"/>
              <a:ext cx="73596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4" name="Oval 100"/>
            <p:cNvSpPr>
              <a:spLocks noChangeArrowheads="1"/>
            </p:cNvSpPr>
            <p:nvPr/>
          </p:nvSpPr>
          <p:spPr bwMode="auto">
            <a:xfrm>
              <a:off x="10019244" y="4552825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6" name="Oval 102"/>
            <p:cNvSpPr>
              <a:spLocks noChangeArrowheads="1"/>
            </p:cNvSpPr>
            <p:nvPr/>
          </p:nvSpPr>
          <p:spPr bwMode="auto">
            <a:xfrm>
              <a:off x="9480829" y="4589623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8" name="Oval 104"/>
            <p:cNvSpPr>
              <a:spLocks noChangeArrowheads="1"/>
            </p:cNvSpPr>
            <p:nvPr/>
          </p:nvSpPr>
          <p:spPr bwMode="auto">
            <a:xfrm>
              <a:off x="9641579" y="429523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0" name="Oval 106"/>
            <p:cNvSpPr>
              <a:spLocks noChangeArrowheads="1"/>
            </p:cNvSpPr>
            <p:nvPr/>
          </p:nvSpPr>
          <p:spPr bwMode="auto">
            <a:xfrm>
              <a:off x="10025055" y="4153857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2" name="Oval 108"/>
            <p:cNvSpPr>
              <a:spLocks noChangeArrowheads="1"/>
            </p:cNvSpPr>
            <p:nvPr/>
          </p:nvSpPr>
          <p:spPr bwMode="auto">
            <a:xfrm>
              <a:off x="9953394" y="4192592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4" name="Oval 110"/>
            <p:cNvSpPr>
              <a:spLocks noChangeArrowheads="1"/>
            </p:cNvSpPr>
            <p:nvPr/>
          </p:nvSpPr>
          <p:spPr bwMode="auto">
            <a:xfrm>
              <a:off x="9691934" y="4485040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6" name="Oval 112"/>
            <p:cNvSpPr>
              <a:spLocks noChangeArrowheads="1"/>
            </p:cNvSpPr>
            <p:nvPr/>
          </p:nvSpPr>
          <p:spPr bwMode="auto">
            <a:xfrm>
              <a:off x="9511817" y="4084134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8" name="Oval 114"/>
            <p:cNvSpPr>
              <a:spLocks noChangeArrowheads="1"/>
            </p:cNvSpPr>
            <p:nvPr/>
          </p:nvSpPr>
          <p:spPr bwMode="auto">
            <a:xfrm>
              <a:off x="9517628" y="4450178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3" name="Freeform 19"/>
            <p:cNvSpPr>
              <a:spLocks/>
            </p:cNvSpPr>
            <p:nvPr/>
          </p:nvSpPr>
          <p:spPr bwMode="auto">
            <a:xfrm>
              <a:off x="9742290" y="3470685"/>
              <a:ext cx="44546" cy="183990"/>
            </a:xfrm>
            <a:custGeom>
              <a:avLst/>
              <a:gdLst>
                <a:gd name="T0" fmla="*/ 11 w 23"/>
                <a:gd name="T1" fmla="*/ 95 h 95"/>
                <a:gd name="T2" fmla="*/ 0 w 23"/>
                <a:gd name="T3" fmla="*/ 94 h 95"/>
                <a:gd name="T4" fmla="*/ 11 w 23"/>
                <a:gd name="T5" fmla="*/ 0 h 95"/>
                <a:gd name="T6" fmla="*/ 23 w 23"/>
                <a:gd name="T7" fmla="*/ 2 h 95"/>
                <a:gd name="T8" fmla="*/ 11 w 23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5">
                  <a:moveTo>
                    <a:pt x="11" y="95"/>
                  </a:moveTo>
                  <a:lnTo>
                    <a:pt x="0" y="94"/>
                  </a:lnTo>
                  <a:lnTo>
                    <a:pt x="11" y="0"/>
                  </a:lnTo>
                  <a:lnTo>
                    <a:pt x="23" y="2"/>
                  </a:lnTo>
                  <a:lnTo>
                    <a:pt x="11" y="9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4" name="Freeform 20"/>
            <p:cNvSpPr>
              <a:spLocks/>
            </p:cNvSpPr>
            <p:nvPr/>
          </p:nvSpPr>
          <p:spPr bwMode="auto">
            <a:xfrm>
              <a:off x="9593160" y="3464874"/>
              <a:ext cx="185927" cy="162686"/>
            </a:xfrm>
            <a:custGeom>
              <a:avLst/>
              <a:gdLst>
                <a:gd name="T0" fmla="*/ 7 w 96"/>
                <a:gd name="T1" fmla="*/ 84 h 84"/>
                <a:gd name="T2" fmla="*/ 0 w 96"/>
                <a:gd name="T3" fmla="*/ 74 h 84"/>
                <a:gd name="T4" fmla="*/ 88 w 96"/>
                <a:gd name="T5" fmla="*/ 0 h 84"/>
                <a:gd name="T6" fmla="*/ 96 w 96"/>
                <a:gd name="T7" fmla="*/ 9 h 84"/>
                <a:gd name="T8" fmla="*/ 7 w 96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4">
                  <a:moveTo>
                    <a:pt x="7" y="84"/>
                  </a:moveTo>
                  <a:lnTo>
                    <a:pt x="0" y="74"/>
                  </a:lnTo>
                  <a:lnTo>
                    <a:pt x="88" y="0"/>
                  </a:lnTo>
                  <a:lnTo>
                    <a:pt x="96" y="9"/>
                  </a:lnTo>
                  <a:lnTo>
                    <a:pt x="7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5" name="Freeform 21"/>
            <p:cNvSpPr>
              <a:spLocks/>
            </p:cNvSpPr>
            <p:nvPr/>
          </p:nvSpPr>
          <p:spPr bwMode="auto">
            <a:xfrm>
              <a:off x="9779087" y="3255707"/>
              <a:ext cx="131699" cy="214978"/>
            </a:xfrm>
            <a:custGeom>
              <a:avLst/>
              <a:gdLst>
                <a:gd name="T0" fmla="*/ 10 w 68"/>
                <a:gd name="T1" fmla="*/ 111 h 111"/>
                <a:gd name="T2" fmla="*/ 0 w 68"/>
                <a:gd name="T3" fmla="*/ 105 h 111"/>
                <a:gd name="T4" fmla="*/ 58 w 68"/>
                <a:gd name="T5" fmla="*/ 0 h 111"/>
                <a:gd name="T6" fmla="*/ 68 w 68"/>
                <a:gd name="T7" fmla="*/ 6 h 111"/>
                <a:gd name="T8" fmla="*/ 10 w 68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11">
                  <a:moveTo>
                    <a:pt x="10" y="111"/>
                  </a:moveTo>
                  <a:lnTo>
                    <a:pt x="0" y="105"/>
                  </a:lnTo>
                  <a:lnTo>
                    <a:pt x="58" y="0"/>
                  </a:lnTo>
                  <a:lnTo>
                    <a:pt x="68" y="6"/>
                  </a:lnTo>
                  <a:lnTo>
                    <a:pt x="10" y="1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6" name="Freeform 22"/>
            <p:cNvSpPr>
              <a:spLocks/>
            </p:cNvSpPr>
            <p:nvPr/>
          </p:nvSpPr>
          <p:spPr bwMode="auto">
            <a:xfrm>
              <a:off x="9782961" y="3424204"/>
              <a:ext cx="201422" cy="46482"/>
            </a:xfrm>
            <a:custGeom>
              <a:avLst/>
              <a:gdLst>
                <a:gd name="T0" fmla="*/ 2 w 104"/>
                <a:gd name="T1" fmla="*/ 24 h 24"/>
                <a:gd name="T2" fmla="*/ 0 w 104"/>
                <a:gd name="T3" fmla="*/ 12 h 24"/>
                <a:gd name="T4" fmla="*/ 103 w 104"/>
                <a:gd name="T5" fmla="*/ 0 h 24"/>
                <a:gd name="T6" fmla="*/ 104 w 104"/>
                <a:gd name="T7" fmla="*/ 11 h 24"/>
                <a:gd name="T8" fmla="*/ 2 w 1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24">
                  <a:moveTo>
                    <a:pt x="2" y="24"/>
                  </a:moveTo>
                  <a:lnTo>
                    <a:pt x="0" y="12"/>
                  </a:lnTo>
                  <a:lnTo>
                    <a:pt x="103" y="0"/>
                  </a:lnTo>
                  <a:lnTo>
                    <a:pt x="104" y="11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7" name="Freeform 23"/>
            <p:cNvSpPr>
              <a:spLocks/>
            </p:cNvSpPr>
            <p:nvPr/>
          </p:nvSpPr>
          <p:spPr bwMode="auto">
            <a:xfrm>
              <a:off x="9769405" y="3474559"/>
              <a:ext cx="162686" cy="137509"/>
            </a:xfrm>
            <a:custGeom>
              <a:avLst/>
              <a:gdLst>
                <a:gd name="T0" fmla="*/ 76 w 84"/>
                <a:gd name="T1" fmla="*/ 71 h 71"/>
                <a:gd name="T2" fmla="*/ 0 w 84"/>
                <a:gd name="T3" fmla="*/ 9 h 71"/>
                <a:gd name="T4" fmla="*/ 7 w 84"/>
                <a:gd name="T5" fmla="*/ 0 h 71"/>
                <a:gd name="T6" fmla="*/ 84 w 84"/>
                <a:gd name="T7" fmla="*/ 62 h 71"/>
                <a:gd name="T8" fmla="*/ 76 w 84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1">
                  <a:moveTo>
                    <a:pt x="76" y="71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84" y="62"/>
                  </a:lnTo>
                  <a:lnTo>
                    <a:pt x="76" y="7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8" name="Freeform 24"/>
            <p:cNvSpPr>
              <a:spLocks/>
            </p:cNvSpPr>
            <p:nvPr/>
          </p:nvSpPr>
          <p:spPr bwMode="auto">
            <a:xfrm>
              <a:off x="9914659" y="3602383"/>
              <a:ext cx="32926" cy="162686"/>
            </a:xfrm>
            <a:custGeom>
              <a:avLst/>
              <a:gdLst>
                <a:gd name="T0" fmla="*/ 6 w 17"/>
                <a:gd name="T1" fmla="*/ 84 h 84"/>
                <a:gd name="T2" fmla="*/ 0 w 17"/>
                <a:gd name="T3" fmla="*/ 1 h 84"/>
                <a:gd name="T4" fmla="*/ 11 w 17"/>
                <a:gd name="T5" fmla="*/ 0 h 84"/>
                <a:gd name="T6" fmla="*/ 17 w 17"/>
                <a:gd name="T7" fmla="*/ 84 h 84"/>
                <a:gd name="T8" fmla="*/ 6 w 17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4">
                  <a:moveTo>
                    <a:pt x="6" y="84"/>
                  </a:moveTo>
                  <a:lnTo>
                    <a:pt x="0" y="1"/>
                  </a:lnTo>
                  <a:lnTo>
                    <a:pt x="11" y="0"/>
                  </a:lnTo>
                  <a:lnTo>
                    <a:pt x="17" y="84"/>
                  </a:lnTo>
                  <a:lnTo>
                    <a:pt x="6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9" name="Freeform 25"/>
            <p:cNvSpPr>
              <a:spLocks/>
            </p:cNvSpPr>
            <p:nvPr/>
          </p:nvSpPr>
          <p:spPr bwMode="auto">
            <a:xfrm>
              <a:off x="9916596" y="3602383"/>
              <a:ext cx="135572" cy="98774"/>
            </a:xfrm>
            <a:custGeom>
              <a:avLst/>
              <a:gdLst>
                <a:gd name="T0" fmla="*/ 63 w 70"/>
                <a:gd name="T1" fmla="*/ 51 h 51"/>
                <a:gd name="T2" fmla="*/ 0 w 70"/>
                <a:gd name="T3" fmla="*/ 9 h 51"/>
                <a:gd name="T4" fmla="*/ 6 w 70"/>
                <a:gd name="T5" fmla="*/ 0 h 51"/>
                <a:gd name="T6" fmla="*/ 70 w 70"/>
                <a:gd name="T7" fmla="*/ 41 h 51"/>
                <a:gd name="T8" fmla="*/ 63 w 70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1">
                  <a:moveTo>
                    <a:pt x="63" y="51"/>
                  </a:moveTo>
                  <a:lnTo>
                    <a:pt x="0" y="9"/>
                  </a:lnTo>
                  <a:lnTo>
                    <a:pt x="6" y="0"/>
                  </a:lnTo>
                  <a:lnTo>
                    <a:pt x="70" y="41"/>
                  </a:lnTo>
                  <a:lnTo>
                    <a:pt x="63" y="5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0" name="Freeform 26"/>
            <p:cNvSpPr>
              <a:spLocks/>
            </p:cNvSpPr>
            <p:nvPr/>
          </p:nvSpPr>
          <p:spPr bwMode="auto">
            <a:xfrm>
              <a:off x="9924344" y="3567523"/>
              <a:ext cx="156877" cy="58103"/>
            </a:xfrm>
            <a:custGeom>
              <a:avLst/>
              <a:gdLst>
                <a:gd name="T0" fmla="*/ 3 w 81"/>
                <a:gd name="T1" fmla="*/ 30 h 30"/>
                <a:gd name="T2" fmla="*/ 0 w 81"/>
                <a:gd name="T3" fmla="*/ 18 h 30"/>
                <a:gd name="T4" fmla="*/ 78 w 81"/>
                <a:gd name="T5" fmla="*/ 0 h 30"/>
                <a:gd name="T6" fmla="*/ 81 w 81"/>
                <a:gd name="T7" fmla="*/ 12 h 30"/>
                <a:gd name="T8" fmla="*/ 3 w 81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0">
                  <a:moveTo>
                    <a:pt x="3" y="30"/>
                  </a:moveTo>
                  <a:lnTo>
                    <a:pt x="0" y="18"/>
                  </a:lnTo>
                  <a:lnTo>
                    <a:pt x="78" y="0"/>
                  </a:lnTo>
                  <a:lnTo>
                    <a:pt x="81" y="12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1" name="Freeform 27"/>
            <p:cNvSpPr>
              <a:spLocks/>
            </p:cNvSpPr>
            <p:nvPr/>
          </p:nvSpPr>
          <p:spPr bwMode="auto">
            <a:xfrm>
              <a:off x="9651263" y="3129820"/>
              <a:ext cx="63913" cy="162686"/>
            </a:xfrm>
            <a:custGeom>
              <a:avLst/>
              <a:gdLst>
                <a:gd name="T0" fmla="*/ 22 w 33"/>
                <a:gd name="T1" fmla="*/ 84 h 84"/>
                <a:gd name="T2" fmla="*/ 0 w 33"/>
                <a:gd name="T3" fmla="*/ 4 h 84"/>
                <a:gd name="T4" fmla="*/ 10 w 33"/>
                <a:gd name="T5" fmla="*/ 0 h 84"/>
                <a:gd name="T6" fmla="*/ 33 w 33"/>
                <a:gd name="T7" fmla="*/ 81 h 84"/>
                <a:gd name="T8" fmla="*/ 22 w 33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4">
                  <a:moveTo>
                    <a:pt x="22" y="84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3" y="81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2" name="Freeform 28"/>
            <p:cNvSpPr>
              <a:spLocks/>
            </p:cNvSpPr>
            <p:nvPr/>
          </p:nvSpPr>
          <p:spPr bwMode="auto">
            <a:xfrm>
              <a:off x="9550552" y="3220846"/>
              <a:ext cx="156877" cy="79407"/>
            </a:xfrm>
            <a:custGeom>
              <a:avLst/>
              <a:gdLst>
                <a:gd name="T0" fmla="*/ 77 w 81"/>
                <a:gd name="T1" fmla="*/ 41 h 41"/>
                <a:gd name="T2" fmla="*/ 0 w 81"/>
                <a:gd name="T3" fmla="*/ 11 h 41"/>
                <a:gd name="T4" fmla="*/ 4 w 81"/>
                <a:gd name="T5" fmla="*/ 0 h 41"/>
                <a:gd name="T6" fmla="*/ 81 w 81"/>
                <a:gd name="T7" fmla="*/ 30 h 41"/>
                <a:gd name="T8" fmla="*/ 77 w 8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1">
                  <a:moveTo>
                    <a:pt x="77" y="41"/>
                  </a:moveTo>
                  <a:lnTo>
                    <a:pt x="0" y="11"/>
                  </a:lnTo>
                  <a:lnTo>
                    <a:pt x="4" y="0"/>
                  </a:lnTo>
                  <a:lnTo>
                    <a:pt x="81" y="30"/>
                  </a:lnTo>
                  <a:lnTo>
                    <a:pt x="77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3" name="Freeform 29"/>
            <p:cNvSpPr>
              <a:spLocks/>
            </p:cNvSpPr>
            <p:nvPr/>
          </p:nvSpPr>
          <p:spPr bwMode="auto">
            <a:xfrm>
              <a:off x="9612528" y="3290568"/>
              <a:ext cx="89090" cy="98774"/>
            </a:xfrm>
            <a:custGeom>
              <a:avLst/>
              <a:gdLst>
                <a:gd name="T0" fmla="*/ 9 w 46"/>
                <a:gd name="T1" fmla="*/ 51 h 51"/>
                <a:gd name="T2" fmla="*/ 0 w 46"/>
                <a:gd name="T3" fmla="*/ 44 h 51"/>
                <a:gd name="T4" fmla="*/ 38 w 46"/>
                <a:gd name="T5" fmla="*/ 0 h 51"/>
                <a:gd name="T6" fmla="*/ 46 w 46"/>
                <a:gd name="T7" fmla="*/ 7 h 51"/>
                <a:gd name="T8" fmla="*/ 9 w 4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9" y="51"/>
                  </a:moveTo>
                  <a:lnTo>
                    <a:pt x="0" y="44"/>
                  </a:lnTo>
                  <a:lnTo>
                    <a:pt x="38" y="0"/>
                  </a:lnTo>
                  <a:lnTo>
                    <a:pt x="46" y="7"/>
                  </a:lnTo>
                  <a:lnTo>
                    <a:pt x="9" y="5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4" name="Freeform 30"/>
            <p:cNvSpPr>
              <a:spLocks/>
            </p:cNvSpPr>
            <p:nvPr/>
          </p:nvSpPr>
          <p:spPr bwMode="auto">
            <a:xfrm>
              <a:off x="9602845" y="3356418"/>
              <a:ext cx="176244" cy="127824"/>
            </a:xfrm>
            <a:custGeom>
              <a:avLst/>
              <a:gdLst>
                <a:gd name="T0" fmla="*/ 85 w 91"/>
                <a:gd name="T1" fmla="*/ 66 h 66"/>
                <a:gd name="T2" fmla="*/ 0 w 91"/>
                <a:gd name="T3" fmla="*/ 9 h 66"/>
                <a:gd name="T4" fmla="*/ 6 w 91"/>
                <a:gd name="T5" fmla="*/ 0 h 66"/>
                <a:gd name="T6" fmla="*/ 91 w 91"/>
                <a:gd name="T7" fmla="*/ 57 h 66"/>
                <a:gd name="T8" fmla="*/ 85 w 91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6">
                  <a:moveTo>
                    <a:pt x="85" y="66"/>
                  </a:moveTo>
                  <a:lnTo>
                    <a:pt x="0" y="9"/>
                  </a:lnTo>
                  <a:lnTo>
                    <a:pt x="6" y="0"/>
                  </a:lnTo>
                  <a:lnTo>
                    <a:pt x="91" y="57"/>
                  </a:lnTo>
                  <a:lnTo>
                    <a:pt x="85" y="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5" name="Freeform 31"/>
            <p:cNvSpPr>
              <a:spLocks/>
            </p:cNvSpPr>
            <p:nvPr/>
          </p:nvSpPr>
          <p:spPr bwMode="auto">
            <a:xfrm>
              <a:off x="9484703" y="3346734"/>
              <a:ext cx="127824" cy="32926"/>
            </a:xfrm>
            <a:custGeom>
              <a:avLst/>
              <a:gdLst>
                <a:gd name="T0" fmla="*/ 64 w 66"/>
                <a:gd name="T1" fmla="*/ 17 h 17"/>
                <a:gd name="T2" fmla="*/ 0 w 66"/>
                <a:gd name="T3" fmla="*/ 11 h 17"/>
                <a:gd name="T4" fmla="*/ 2 w 66"/>
                <a:gd name="T5" fmla="*/ 0 h 17"/>
                <a:gd name="T6" fmla="*/ 66 w 66"/>
                <a:gd name="T7" fmla="*/ 7 h 17"/>
                <a:gd name="T8" fmla="*/ 64 w 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7">
                  <a:moveTo>
                    <a:pt x="64" y="17"/>
                  </a:moveTo>
                  <a:lnTo>
                    <a:pt x="0" y="11"/>
                  </a:lnTo>
                  <a:lnTo>
                    <a:pt x="2" y="0"/>
                  </a:lnTo>
                  <a:lnTo>
                    <a:pt x="66" y="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6" name="Freeform 32"/>
            <p:cNvSpPr>
              <a:spLocks/>
            </p:cNvSpPr>
            <p:nvPr/>
          </p:nvSpPr>
          <p:spPr bwMode="auto">
            <a:xfrm>
              <a:off x="9504071" y="3362228"/>
              <a:ext cx="116204" cy="116204"/>
            </a:xfrm>
            <a:custGeom>
              <a:avLst/>
              <a:gdLst>
                <a:gd name="T0" fmla="*/ 7 w 60"/>
                <a:gd name="T1" fmla="*/ 60 h 60"/>
                <a:gd name="T2" fmla="*/ 0 w 60"/>
                <a:gd name="T3" fmla="*/ 52 h 60"/>
                <a:gd name="T4" fmla="*/ 52 w 60"/>
                <a:gd name="T5" fmla="*/ 0 h 60"/>
                <a:gd name="T6" fmla="*/ 60 w 60"/>
                <a:gd name="T7" fmla="*/ 8 h 60"/>
                <a:gd name="T8" fmla="*/ 7 w 6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7" y="60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60" y="8"/>
                  </a:lnTo>
                  <a:lnTo>
                    <a:pt x="7" y="6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0" name="Freeform 116"/>
            <p:cNvSpPr>
              <a:spLocks/>
            </p:cNvSpPr>
            <p:nvPr/>
          </p:nvSpPr>
          <p:spPr bwMode="auto">
            <a:xfrm>
              <a:off x="9695809" y="3284758"/>
              <a:ext cx="91027" cy="185927"/>
            </a:xfrm>
            <a:custGeom>
              <a:avLst/>
              <a:gdLst>
                <a:gd name="T0" fmla="*/ 36 w 47"/>
                <a:gd name="T1" fmla="*/ 96 h 96"/>
                <a:gd name="T2" fmla="*/ 0 w 47"/>
                <a:gd name="T3" fmla="*/ 5 h 96"/>
                <a:gd name="T4" fmla="*/ 10 w 47"/>
                <a:gd name="T5" fmla="*/ 0 h 96"/>
                <a:gd name="T6" fmla="*/ 47 w 47"/>
                <a:gd name="T7" fmla="*/ 91 h 96"/>
                <a:gd name="T8" fmla="*/ 36 w 47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6">
                  <a:moveTo>
                    <a:pt x="36" y="9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47" y="91"/>
                  </a:lnTo>
                  <a:lnTo>
                    <a:pt x="36" y="9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1" name="Oval 117"/>
            <p:cNvSpPr>
              <a:spLocks noChangeArrowheads="1"/>
            </p:cNvSpPr>
            <p:nvPr/>
          </p:nvSpPr>
          <p:spPr bwMode="auto">
            <a:xfrm>
              <a:off x="9457589" y="3441634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3" name="Oval 119"/>
            <p:cNvSpPr>
              <a:spLocks noChangeArrowheads="1"/>
            </p:cNvSpPr>
            <p:nvPr/>
          </p:nvSpPr>
          <p:spPr bwMode="auto">
            <a:xfrm>
              <a:off x="9581540" y="3346734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5" name="Oval 121"/>
            <p:cNvSpPr>
              <a:spLocks noChangeArrowheads="1"/>
            </p:cNvSpPr>
            <p:nvPr/>
          </p:nvSpPr>
          <p:spPr bwMode="auto">
            <a:xfrm>
              <a:off x="9629959" y="311819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7" name="Oval 123"/>
            <p:cNvSpPr>
              <a:spLocks noChangeArrowheads="1"/>
            </p:cNvSpPr>
            <p:nvPr/>
          </p:nvSpPr>
          <p:spPr bwMode="auto">
            <a:xfrm>
              <a:off x="9507944" y="320147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9" name="Oval 125"/>
            <p:cNvSpPr>
              <a:spLocks noChangeArrowheads="1"/>
            </p:cNvSpPr>
            <p:nvPr/>
          </p:nvSpPr>
          <p:spPr bwMode="auto">
            <a:xfrm>
              <a:off x="9742290" y="3431951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1" name="Oval 127"/>
            <p:cNvSpPr>
              <a:spLocks noChangeArrowheads="1"/>
            </p:cNvSpPr>
            <p:nvPr/>
          </p:nvSpPr>
          <p:spPr bwMode="auto">
            <a:xfrm>
              <a:off x="9891418" y="3577205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3" name="Oval 129"/>
            <p:cNvSpPr>
              <a:spLocks noChangeArrowheads="1"/>
            </p:cNvSpPr>
            <p:nvPr/>
          </p:nvSpPr>
          <p:spPr bwMode="auto">
            <a:xfrm>
              <a:off x="10032801" y="3540408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5" name="Oval 131"/>
            <p:cNvSpPr>
              <a:spLocks noChangeArrowheads="1"/>
            </p:cNvSpPr>
            <p:nvPr/>
          </p:nvSpPr>
          <p:spPr bwMode="auto">
            <a:xfrm>
              <a:off x="10011497" y="3654675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7" name="Oval 133"/>
            <p:cNvSpPr>
              <a:spLocks noChangeArrowheads="1"/>
            </p:cNvSpPr>
            <p:nvPr/>
          </p:nvSpPr>
          <p:spPr bwMode="auto">
            <a:xfrm>
              <a:off x="9899165" y="3716651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9" name="Oval 135"/>
            <p:cNvSpPr>
              <a:spLocks noChangeArrowheads="1"/>
            </p:cNvSpPr>
            <p:nvPr/>
          </p:nvSpPr>
          <p:spPr bwMode="auto">
            <a:xfrm>
              <a:off x="9715176" y="3629498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1" name="Oval 137"/>
            <p:cNvSpPr>
              <a:spLocks noChangeArrowheads="1"/>
            </p:cNvSpPr>
            <p:nvPr/>
          </p:nvSpPr>
          <p:spPr bwMode="auto">
            <a:xfrm>
              <a:off x="9937901" y="339708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3" name="Oval 139"/>
            <p:cNvSpPr>
              <a:spLocks noChangeArrowheads="1"/>
            </p:cNvSpPr>
            <p:nvPr/>
          </p:nvSpPr>
          <p:spPr bwMode="auto">
            <a:xfrm>
              <a:off x="9850748" y="3240213"/>
              <a:ext cx="75534" cy="735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5" name="Oval 141"/>
            <p:cNvSpPr>
              <a:spLocks noChangeArrowheads="1"/>
            </p:cNvSpPr>
            <p:nvPr/>
          </p:nvSpPr>
          <p:spPr bwMode="auto">
            <a:xfrm>
              <a:off x="9554425" y="3598510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7" name="Oval 143"/>
            <p:cNvSpPr>
              <a:spLocks noChangeArrowheads="1"/>
            </p:cNvSpPr>
            <p:nvPr/>
          </p:nvSpPr>
          <p:spPr bwMode="auto">
            <a:xfrm>
              <a:off x="9668694" y="3251834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9" name="Oval 145"/>
            <p:cNvSpPr>
              <a:spLocks noChangeArrowheads="1"/>
            </p:cNvSpPr>
            <p:nvPr/>
          </p:nvSpPr>
          <p:spPr bwMode="auto">
            <a:xfrm>
              <a:off x="9449841" y="3313810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1" name="Oval 147"/>
            <p:cNvSpPr>
              <a:spLocks noChangeArrowheads="1"/>
            </p:cNvSpPr>
            <p:nvPr/>
          </p:nvSpPr>
          <p:spPr bwMode="auto">
            <a:xfrm>
              <a:off x="9484703" y="5046195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2" name="Oval 148"/>
            <p:cNvSpPr>
              <a:spLocks noChangeArrowheads="1"/>
            </p:cNvSpPr>
            <p:nvPr/>
          </p:nvSpPr>
          <p:spPr bwMode="auto">
            <a:xfrm>
              <a:off x="9703555" y="5046195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3" name="Oval 149"/>
            <p:cNvSpPr>
              <a:spLocks noChangeArrowheads="1"/>
            </p:cNvSpPr>
            <p:nvPr/>
          </p:nvSpPr>
          <p:spPr bwMode="auto">
            <a:xfrm>
              <a:off x="9699682" y="5232121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4" name="Oval 150"/>
            <p:cNvSpPr>
              <a:spLocks noChangeArrowheads="1"/>
            </p:cNvSpPr>
            <p:nvPr/>
          </p:nvSpPr>
          <p:spPr bwMode="auto">
            <a:xfrm>
              <a:off x="9494387" y="5232121"/>
              <a:ext cx="367981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5" name="Freeform 151"/>
            <p:cNvSpPr>
              <a:spLocks/>
            </p:cNvSpPr>
            <p:nvPr/>
          </p:nvSpPr>
          <p:spPr bwMode="auto">
            <a:xfrm>
              <a:off x="9726796" y="5263109"/>
              <a:ext cx="102647" cy="110394"/>
            </a:xfrm>
            <a:custGeom>
              <a:avLst/>
              <a:gdLst>
                <a:gd name="T0" fmla="*/ 33 w 64"/>
                <a:gd name="T1" fmla="*/ 0 h 70"/>
                <a:gd name="T2" fmla="*/ 0 w 64"/>
                <a:gd name="T3" fmla="*/ 35 h 70"/>
                <a:gd name="T4" fmla="*/ 31 w 64"/>
                <a:gd name="T5" fmla="*/ 70 h 70"/>
                <a:gd name="T6" fmla="*/ 64 w 64"/>
                <a:gd name="T7" fmla="*/ 31 h 70"/>
                <a:gd name="T8" fmla="*/ 33 w 64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0">
                  <a:moveTo>
                    <a:pt x="33" y="0"/>
                  </a:moveTo>
                  <a:cubicBezTo>
                    <a:pt x="20" y="9"/>
                    <a:pt x="8" y="21"/>
                    <a:pt x="0" y="35"/>
                  </a:cubicBezTo>
                  <a:cubicBezTo>
                    <a:pt x="8" y="49"/>
                    <a:pt x="18" y="61"/>
                    <a:pt x="31" y="70"/>
                  </a:cubicBezTo>
                  <a:cubicBezTo>
                    <a:pt x="45" y="60"/>
                    <a:pt x="56" y="46"/>
                    <a:pt x="64" y="31"/>
                  </a:cubicBezTo>
                  <a:cubicBezTo>
                    <a:pt x="56" y="19"/>
                    <a:pt x="45" y="8"/>
                    <a:pt x="3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129628" y="3487933"/>
              <a:ext cx="858118" cy="861167"/>
              <a:chOff x="7843882" y="3782812"/>
              <a:chExt cx="858118" cy="8611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31" name="Freeform 713"/>
              <p:cNvSpPr>
                <a:spLocks/>
              </p:cNvSpPr>
              <p:nvPr/>
            </p:nvSpPr>
            <p:spPr bwMode="auto">
              <a:xfrm>
                <a:off x="7843882" y="3782812"/>
                <a:ext cx="858118" cy="861167"/>
              </a:xfrm>
              <a:custGeom>
                <a:avLst/>
                <a:gdLst>
                  <a:gd name="T0" fmla="*/ 341 w 682"/>
                  <a:gd name="T1" fmla="*/ 0 h 683"/>
                  <a:gd name="T2" fmla="*/ 320 w 682"/>
                  <a:gd name="T3" fmla="*/ 1 h 683"/>
                  <a:gd name="T4" fmla="*/ 306 w 682"/>
                  <a:gd name="T5" fmla="*/ 2 h 683"/>
                  <a:gd name="T6" fmla="*/ 80 w 682"/>
                  <a:gd name="T7" fmla="*/ 121 h 683"/>
                  <a:gd name="T8" fmla="*/ 0 w 682"/>
                  <a:gd name="T9" fmla="*/ 341 h 683"/>
                  <a:gd name="T10" fmla="*/ 341 w 682"/>
                  <a:gd name="T11" fmla="*/ 683 h 683"/>
                  <a:gd name="T12" fmla="*/ 682 w 682"/>
                  <a:gd name="T13" fmla="*/ 341 h 683"/>
                  <a:gd name="T14" fmla="*/ 434 w 682"/>
                  <a:gd name="T15" fmla="*/ 13 h 683"/>
                  <a:gd name="T16" fmla="*/ 393 w 682"/>
                  <a:gd name="T17" fmla="*/ 4 h 683"/>
                  <a:gd name="T18" fmla="*/ 341 w 682"/>
                  <a:gd name="T19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2" h="683">
                    <a:moveTo>
                      <a:pt x="341" y="0"/>
                    </a:moveTo>
                    <a:cubicBezTo>
                      <a:pt x="334" y="0"/>
                      <a:pt x="327" y="0"/>
                      <a:pt x="320" y="1"/>
                    </a:cubicBezTo>
                    <a:cubicBezTo>
                      <a:pt x="315" y="1"/>
                      <a:pt x="311" y="1"/>
                      <a:pt x="306" y="2"/>
                    </a:cubicBezTo>
                    <a:cubicBezTo>
                      <a:pt x="216" y="11"/>
                      <a:pt x="136" y="55"/>
                      <a:pt x="80" y="121"/>
                    </a:cubicBezTo>
                    <a:cubicBezTo>
                      <a:pt x="30" y="181"/>
                      <a:pt x="0" y="257"/>
                      <a:pt x="0" y="341"/>
                    </a:cubicBezTo>
                    <a:cubicBezTo>
                      <a:pt x="0" y="530"/>
                      <a:pt x="153" y="683"/>
                      <a:pt x="341" y="683"/>
                    </a:cubicBezTo>
                    <a:cubicBezTo>
                      <a:pt x="530" y="683"/>
                      <a:pt x="682" y="530"/>
                      <a:pt x="682" y="341"/>
                    </a:cubicBezTo>
                    <a:cubicBezTo>
                      <a:pt x="682" y="185"/>
                      <a:pt x="577" y="53"/>
                      <a:pt x="434" y="13"/>
                    </a:cubicBezTo>
                    <a:cubicBezTo>
                      <a:pt x="420" y="9"/>
                      <a:pt x="407" y="6"/>
                      <a:pt x="393" y="4"/>
                    </a:cubicBezTo>
                    <a:cubicBezTo>
                      <a:pt x="376" y="1"/>
                      <a:pt x="359" y="0"/>
                      <a:pt x="341" y="0"/>
                    </a:cubicBezTo>
                  </a:path>
                </a:pathLst>
              </a:custGeom>
              <a:solidFill>
                <a:schemeClr val="bg1"/>
              </a:solidFill>
              <a:ln w="28575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1652" name="Group 1651"/>
              <p:cNvGrpSpPr/>
              <p:nvPr/>
            </p:nvGrpSpPr>
            <p:grpSpPr>
              <a:xfrm>
                <a:off x="8440052" y="4071845"/>
                <a:ext cx="171959" cy="164459"/>
                <a:chOff x="13144500" y="-407988"/>
                <a:chExt cx="582613" cy="557213"/>
              </a:xfrm>
              <a:grpFill/>
            </p:grpSpPr>
            <p:sp>
              <p:nvSpPr>
                <p:cNvPr id="1653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4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5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6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59" name="Group 811"/>
              <p:cNvGrpSpPr>
                <a:grpSpLocks noChangeAspect="1"/>
              </p:cNvGrpSpPr>
              <p:nvPr/>
            </p:nvGrpSpPr>
            <p:grpSpPr bwMode="auto">
              <a:xfrm>
                <a:off x="7927093" y="4062059"/>
                <a:ext cx="208549" cy="175118"/>
                <a:chOff x="8065" y="-446"/>
                <a:chExt cx="418" cy="351"/>
              </a:xfrm>
              <a:grpFill/>
            </p:grpSpPr>
            <p:sp>
              <p:nvSpPr>
                <p:cNvPr id="1660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1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2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3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4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67" name="Group 796"/>
              <p:cNvGrpSpPr>
                <a:grpSpLocks noChangeAspect="1"/>
              </p:cNvGrpSpPr>
              <p:nvPr/>
            </p:nvGrpSpPr>
            <p:grpSpPr bwMode="auto">
              <a:xfrm>
                <a:off x="8338930" y="4329945"/>
                <a:ext cx="189151" cy="153412"/>
                <a:chOff x="8435" y="-69"/>
                <a:chExt cx="434" cy="352"/>
              </a:xfrm>
              <a:grpFill/>
            </p:grpSpPr>
            <p:sp>
              <p:nvSpPr>
                <p:cNvPr id="1668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9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0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1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2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75" name="Group 791"/>
              <p:cNvGrpSpPr>
                <a:grpSpLocks noChangeAspect="1"/>
              </p:cNvGrpSpPr>
              <p:nvPr/>
            </p:nvGrpSpPr>
            <p:grpSpPr bwMode="auto">
              <a:xfrm>
                <a:off x="8194464" y="3858260"/>
                <a:ext cx="156958" cy="203290"/>
                <a:chOff x="8623" y="26"/>
                <a:chExt cx="271" cy="351"/>
              </a:xfrm>
              <a:grpFill/>
            </p:grpSpPr>
            <p:sp>
              <p:nvSpPr>
                <p:cNvPr id="1676" name="Freeform 792"/>
                <p:cNvSpPr>
                  <a:spLocks/>
                </p:cNvSpPr>
                <p:nvPr/>
              </p:nvSpPr>
              <p:spPr bwMode="auto">
                <a:xfrm>
                  <a:off x="8623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7" name="Freeform 793"/>
                <p:cNvSpPr>
                  <a:spLocks/>
                </p:cNvSpPr>
                <p:nvPr/>
              </p:nvSpPr>
              <p:spPr bwMode="auto">
                <a:xfrm>
                  <a:off x="8677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80" name="Freeform 788"/>
              <p:cNvSpPr>
                <a:spLocks/>
              </p:cNvSpPr>
              <p:nvPr/>
            </p:nvSpPr>
            <p:spPr bwMode="auto">
              <a:xfrm>
                <a:off x="8037383" y="4319391"/>
                <a:ext cx="191131" cy="20329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72" name="Group 1471">
              <a:extLst>
                <a:ext uri="{FF2B5EF4-FFF2-40B4-BE49-F238E27FC236}">
                  <a16:creationId xmlns:a16="http://schemas.microsoft.com/office/drawing/2014/main" id="{20C9ABAA-589C-48CD-8988-2554D490D1FE}"/>
                </a:ext>
              </a:extLst>
            </p:cNvPr>
            <p:cNvGrpSpPr/>
            <p:nvPr/>
          </p:nvGrpSpPr>
          <p:grpSpPr>
            <a:xfrm>
              <a:off x="10887716" y="2993545"/>
              <a:ext cx="1097281" cy="1886657"/>
              <a:chOff x="10887716" y="3202401"/>
              <a:chExt cx="1097281" cy="1886657"/>
            </a:xfrm>
          </p:grpSpPr>
          <p:sp>
            <p:nvSpPr>
              <p:cNvPr id="1484" name="TextBox 1483"/>
              <p:cNvSpPr txBox="1"/>
              <p:nvPr/>
            </p:nvSpPr>
            <p:spPr>
              <a:xfrm>
                <a:off x="10887716" y="4788971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Visualization Integration</a:t>
                </a:r>
              </a:p>
            </p:txBody>
          </p:sp>
          <p:sp>
            <p:nvSpPr>
              <p:cNvPr id="541" name="TextBox 540"/>
              <p:cNvSpPr txBox="1"/>
              <p:nvPr/>
            </p:nvSpPr>
            <p:spPr>
              <a:xfrm>
                <a:off x="10887717" y="3995686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Real-time</a:t>
                </a:r>
                <a:br>
                  <a:rPr lang="en-US" sz="1400" dirty="0">
                    <a:solidFill>
                      <a:schemeClr val="bg2"/>
                    </a:solidFill>
                  </a:rPr>
                </a:br>
                <a:r>
                  <a:rPr lang="en-US" sz="1400" dirty="0">
                    <a:solidFill>
                      <a:schemeClr val="bg2"/>
                    </a:solidFill>
                  </a:rPr>
                  <a:t>Services</a:t>
                </a:r>
              </a:p>
            </p:txBody>
          </p:sp>
          <p:sp>
            <p:nvSpPr>
              <p:cNvPr id="542" name="TextBox 541"/>
              <p:cNvSpPr txBox="1"/>
              <p:nvPr/>
            </p:nvSpPr>
            <p:spPr>
              <a:xfrm>
                <a:off x="10887717" y="3202401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Batch</a:t>
                </a:r>
                <a:br>
                  <a:rPr lang="en-US" sz="1400" dirty="0">
                    <a:solidFill>
                      <a:schemeClr val="bg2"/>
                    </a:solidFill>
                  </a:rPr>
                </a:br>
                <a:r>
                  <a:rPr lang="en-US" sz="1400" dirty="0">
                    <a:solidFill>
                      <a:schemeClr val="bg2"/>
                    </a:solidFill>
                  </a:rPr>
                  <a:t>Services</a:t>
                </a:r>
              </a:p>
            </p:txBody>
          </p:sp>
        </p:grpSp>
        <p:sp>
          <p:nvSpPr>
            <p:cNvPr id="600" name="Freeform 373">
              <a:extLst>
                <a:ext uri="{FF2B5EF4-FFF2-40B4-BE49-F238E27FC236}">
                  <a16:creationId xmlns:a16="http://schemas.microsoft.com/office/drawing/2014/main" id="{80318348-E929-4CFF-9F9A-AA70F87E3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8532" y="1992011"/>
              <a:ext cx="386689" cy="3851624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" name="Freeform 173">
              <a:extLst>
                <a:ext uri="{FF2B5EF4-FFF2-40B4-BE49-F238E27FC236}">
                  <a16:creationId xmlns:a16="http://schemas.microsoft.com/office/drawing/2014/main" id="{D1024115-BBAC-4A48-ADF5-2398B1F9FF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88438" y="2912571"/>
              <a:ext cx="501852" cy="590550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" name="Freeform 305">
              <a:extLst>
                <a:ext uri="{FF2B5EF4-FFF2-40B4-BE49-F238E27FC236}">
                  <a16:creationId xmlns:a16="http://schemas.microsoft.com/office/drawing/2014/main" id="{AA95DC8C-75B1-41AD-AD05-6D94958F5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5074" y="2955592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" name="Freeform 173">
              <a:extLst>
                <a:ext uri="{FF2B5EF4-FFF2-40B4-BE49-F238E27FC236}">
                  <a16:creationId xmlns:a16="http://schemas.microsoft.com/office/drawing/2014/main" id="{28E6804C-F9CD-46FA-8205-6C76F1C501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31275" y="3465219"/>
              <a:ext cx="501852" cy="904875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" name="Freeform 173">
              <a:extLst>
                <a:ext uri="{FF2B5EF4-FFF2-40B4-BE49-F238E27FC236}">
                  <a16:creationId xmlns:a16="http://schemas.microsoft.com/office/drawing/2014/main" id="{BD029DFA-D486-4336-B258-FB5092F7CD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84153" y="4330287"/>
              <a:ext cx="501852" cy="594360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" name="Freeform 305">
              <a:extLst>
                <a:ext uri="{FF2B5EF4-FFF2-40B4-BE49-F238E27FC236}">
                  <a16:creationId xmlns:a16="http://schemas.microsoft.com/office/drawing/2014/main" id="{82FA9059-9334-4744-A6CE-ED7EE8D8A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5074" y="4375214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" name="Freeform 173">
              <a:extLst>
                <a:ext uri="{FF2B5EF4-FFF2-40B4-BE49-F238E27FC236}">
                  <a16:creationId xmlns:a16="http://schemas.microsoft.com/office/drawing/2014/main" id="{305AEF98-0162-480B-9360-ADB4CC3CDF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20560" y="4881269"/>
              <a:ext cx="501852" cy="912018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" name="Freeform 305">
              <a:extLst>
                <a:ext uri="{FF2B5EF4-FFF2-40B4-BE49-F238E27FC236}">
                  <a16:creationId xmlns:a16="http://schemas.microsoft.com/office/drawing/2014/main" id="{C5132358-27C3-4222-BB2C-EC8CE8D7C8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224" y="5085024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228" name="Group 735"/>
            <p:cNvGrpSpPr>
              <a:grpSpLocks noChangeAspect="1"/>
            </p:cNvGrpSpPr>
            <p:nvPr/>
          </p:nvGrpSpPr>
          <p:grpSpPr bwMode="auto">
            <a:xfrm>
              <a:off x="2411966" y="3089697"/>
              <a:ext cx="322310" cy="235796"/>
              <a:chOff x="168" y="2488"/>
              <a:chExt cx="380" cy="278"/>
            </a:xfrm>
            <a:solidFill>
              <a:schemeClr val="accent2"/>
            </a:solidFill>
          </p:grpSpPr>
          <p:sp>
            <p:nvSpPr>
              <p:cNvPr id="2230" name="Freeform 736"/>
              <p:cNvSpPr>
                <a:spLocks noEditPoints="1"/>
              </p:cNvSpPr>
              <p:nvPr/>
            </p:nvSpPr>
            <p:spPr bwMode="auto">
              <a:xfrm>
                <a:off x="168" y="2488"/>
                <a:ext cx="380" cy="278"/>
              </a:xfrm>
              <a:custGeom>
                <a:avLst/>
                <a:gdLst>
                  <a:gd name="T0" fmla="*/ 572 w 572"/>
                  <a:gd name="T1" fmla="*/ 82 h 417"/>
                  <a:gd name="T2" fmla="*/ 572 w 572"/>
                  <a:gd name="T3" fmla="*/ 82 h 417"/>
                  <a:gd name="T4" fmla="*/ 572 w 572"/>
                  <a:gd name="T5" fmla="*/ 79 h 417"/>
                  <a:gd name="T6" fmla="*/ 571 w 572"/>
                  <a:gd name="T7" fmla="*/ 77 h 417"/>
                  <a:gd name="T8" fmla="*/ 571 w 572"/>
                  <a:gd name="T9" fmla="*/ 77 h 417"/>
                  <a:gd name="T10" fmla="*/ 551 w 572"/>
                  <a:gd name="T11" fmla="*/ 31 h 417"/>
                  <a:gd name="T12" fmla="*/ 513 w 572"/>
                  <a:gd name="T13" fmla="*/ 0 h 417"/>
                  <a:gd name="T14" fmla="*/ 422 w 572"/>
                  <a:gd name="T15" fmla="*/ 0 h 417"/>
                  <a:gd name="T16" fmla="*/ 377 w 572"/>
                  <a:gd name="T17" fmla="*/ 26 h 417"/>
                  <a:gd name="T18" fmla="*/ 350 w 572"/>
                  <a:gd name="T19" fmla="*/ 71 h 417"/>
                  <a:gd name="T20" fmla="*/ 177 w 572"/>
                  <a:gd name="T21" fmla="*/ 71 h 417"/>
                  <a:gd name="T22" fmla="*/ 119 w 572"/>
                  <a:gd name="T23" fmla="*/ 128 h 417"/>
                  <a:gd name="T24" fmla="*/ 119 w 572"/>
                  <a:gd name="T25" fmla="*/ 151 h 417"/>
                  <a:gd name="T26" fmla="*/ 45 w 572"/>
                  <a:gd name="T27" fmla="*/ 151 h 417"/>
                  <a:gd name="T28" fmla="*/ 6 w 572"/>
                  <a:gd name="T29" fmla="*/ 169 h 417"/>
                  <a:gd name="T30" fmla="*/ 6 w 572"/>
                  <a:gd name="T31" fmla="*/ 202 h 417"/>
                  <a:gd name="T32" fmla="*/ 93 w 572"/>
                  <a:gd name="T33" fmla="*/ 376 h 417"/>
                  <a:gd name="T34" fmla="*/ 167 w 572"/>
                  <a:gd name="T35" fmla="*/ 417 h 417"/>
                  <a:gd name="T36" fmla="*/ 170 w 572"/>
                  <a:gd name="T37" fmla="*/ 417 h 417"/>
                  <a:gd name="T38" fmla="*/ 177 w 572"/>
                  <a:gd name="T39" fmla="*/ 417 h 417"/>
                  <a:gd name="T40" fmla="*/ 515 w 572"/>
                  <a:gd name="T41" fmla="*/ 417 h 417"/>
                  <a:gd name="T42" fmla="*/ 572 w 572"/>
                  <a:gd name="T43" fmla="*/ 359 h 417"/>
                  <a:gd name="T44" fmla="*/ 572 w 572"/>
                  <a:gd name="T45" fmla="*/ 82 h 417"/>
                  <a:gd name="T46" fmla="*/ 114 w 572"/>
                  <a:gd name="T47" fmla="*/ 365 h 417"/>
                  <a:gd name="T48" fmla="*/ 26 w 572"/>
                  <a:gd name="T49" fmla="*/ 192 h 417"/>
                  <a:gd name="T50" fmla="*/ 26 w 572"/>
                  <a:gd name="T51" fmla="*/ 181 h 417"/>
                  <a:gd name="T52" fmla="*/ 45 w 572"/>
                  <a:gd name="T53" fmla="*/ 174 h 417"/>
                  <a:gd name="T54" fmla="*/ 383 w 572"/>
                  <a:gd name="T55" fmla="*/ 174 h 417"/>
                  <a:gd name="T56" fmla="*/ 436 w 572"/>
                  <a:gd name="T57" fmla="*/ 202 h 417"/>
                  <a:gd name="T58" fmla="*/ 523 w 572"/>
                  <a:gd name="T59" fmla="*/ 376 h 417"/>
                  <a:gd name="T60" fmla="*/ 525 w 572"/>
                  <a:gd name="T61" fmla="*/ 383 h 417"/>
                  <a:gd name="T62" fmla="*/ 524 w 572"/>
                  <a:gd name="T63" fmla="*/ 387 h 417"/>
                  <a:gd name="T64" fmla="*/ 505 w 572"/>
                  <a:gd name="T65" fmla="*/ 394 h 417"/>
                  <a:gd name="T66" fmla="*/ 167 w 572"/>
                  <a:gd name="T67" fmla="*/ 394 h 417"/>
                  <a:gd name="T68" fmla="*/ 114 w 572"/>
                  <a:gd name="T69" fmla="*/ 365 h 417"/>
                  <a:gd name="T70" fmla="*/ 547 w 572"/>
                  <a:gd name="T71" fmla="*/ 372 h 417"/>
                  <a:gd name="T72" fmla="*/ 544 w 572"/>
                  <a:gd name="T73" fmla="*/ 365 h 417"/>
                  <a:gd name="T74" fmla="*/ 457 w 572"/>
                  <a:gd name="T75" fmla="*/ 192 h 417"/>
                  <a:gd name="T76" fmla="*/ 383 w 572"/>
                  <a:gd name="T77" fmla="*/ 151 h 417"/>
                  <a:gd name="T78" fmla="*/ 142 w 572"/>
                  <a:gd name="T79" fmla="*/ 151 h 417"/>
                  <a:gd name="T80" fmla="*/ 142 w 572"/>
                  <a:gd name="T81" fmla="*/ 128 h 417"/>
                  <a:gd name="T82" fmla="*/ 177 w 572"/>
                  <a:gd name="T83" fmla="*/ 94 h 417"/>
                  <a:gd name="T84" fmla="*/ 354 w 572"/>
                  <a:gd name="T85" fmla="*/ 94 h 417"/>
                  <a:gd name="T86" fmla="*/ 359 w 572"/>
                  <a:gd name="T87" fmla="*/ 93 h 417"/>
                  <a:gd name="T88" fmla="*/ 367 w 572"/>
                  <a:gd name="T89" fmla="*/ 87 h 417"/>
                  <a:gd name="T90" fmla="*/ 397 w 572"/>
                  <a:gd name="T91" fmla="*/ 38 h 417"/>
                  <a:gd name="T92" fmla="*/ 422 w 572"/>
                  <a:gd name="T93" fmla="*/ 23 h 417"/>
                  <a:gd name="T94" fmla="*/ 513 w 572"/>
                  <a:gd name="T95" fmla="*/ 23 h 417"/>
                  <a:gd name="T96" fmla="*/ 529 w 572"/>
                  <a:gd name="T97" fmla="*/ 37 h 417"/>
                  <a:gd name="T98" fmla="*/ 530 w 572"/>
                  <a:gd name="T99" fmla="*/ 39 h 417"/>
                  <a:gd name="T100" fmla="*/ 549 w 572"/>
                  <a:gd name="T101" fmla="*/ 84 h 417"/>
                  <a:gd name="T102" fmla="*/ 549 w 572"/>
                  <a:gd name="T103" fmla="*/ 359 h 417"/>
                  <a:gd name="T104" fmla="*/ 547 w 572"/>
                  <a:gd name="T105" fmla="*/ 37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417">
                    <a:moveTo>
                      <a:pt x="572" y="82"/>
                    </a:moveTo>
                    <a:cubicBezTo>
                      <a:pt x="572" y="82"/>
                      <a:pt x="572" y="82"/>
                      <a:pt x="572" y="82"/>
                    </a:cubicBezTo>
                    <a:cubicBezTo>
                      <a:pt x="572" y="81"/>
                      <a:pt x="572" y="80"/>
                      <a:pt x="572" y="79"/>
                    </a:cubicBezTo>
                    <a:cubicBezTo>
                      <a:pt x="572" y="79"/>
                      <a:pt x="572" y="78"/>
                      <a:pt x="571" y="77"/>
                    </a:cubicBezTo>
                    <a:cubicBezTo>
                      <a:pt x="571" y="77"/>
                      <a:pt x="571" y="77"/>
                      <a:pt x="571" y="77"/>
                    </a:cubicBezTo>
                    <a:cubicBezTo>
                      <a:pt x="551" y="31"/>
                      <a:pt x="551" y="31"/>
                      <a:pt x="551" y="31"/>
                    </a:cubicBezTo>
                    <a:cubicBezTo>
                      <a:pt x="547" y="14"/>
                      <a:pt x="531" y="0"/>
                      <a:pt x="513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05" y="0"/>
                      <a:pt x="386" y="11"/>
                      <a:pt x="377" y="26"/>
                    </a:cubicBezTo>
                    <a:cubicBezTo>
                      <a:pt x="350" y="71"/>
                      <a:pt x="350" y="71"/>
                      <a:pt x="350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45" y="71"/>
                      <a:pt x="119" y="96"/>
                      <a:pt x="119" y="128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27" y="151"/>
                      <a:pt x="13" y="157"/>
                      <a:pt x="6" y="169"/>
                    </a:cubicBezTo>
                    <a:cubicBezTo>
                      <a:pt x="0" y="179"/>
                      <a:pt x="0" y="190"/>
                      <a:pt x="6" y="202"/>
                    </a:cubicBezTo>
                    <a:cubicBezTo>
                      <a:pt x="93" y="376"/>
                      <a:pt x="93" y="376"/>
                      <a:pt x="93" y="376"/>
                    </a:cubicBezTo>
                    <a:cubicBezTo>
                      <a:pt x="105" y="399"/>
                      <a:pt x="137" y="417"/>
                      <a:pt x="167" y="417"/>
                    </a:cubicBezTo>
                    <a:cubicBezTo>
                      <a:pt x="170" y="417"/>
                      <a:pt x="170" y="417"/>
                      <a:pt x="170" y="417"/>
                    </a:cubicBezTo>
                    <a:cubicBezTo>
                      <a:pt x="172" y="417"/>
                      <a:pt x="174" y="417"/>
                      <a:pt x="177" y="417"/>
                    </a:cubicBezTo>
                    <a:cubicBezTo>
                      <a:pt x="515" y="417"/>
                      <a:pt x="515" y="417"/>
                      <a:pt x="515" y="417"/>
                    </a:cubicBezTo>
                    <a:cubicBezTo>
                      <a:pt x="547" y="417"/>
                      <a:pt x="572" y="391"/>
                      <a:pt x="572" y="359"/>
                    </a:cubicBezTo>
                    <a:lnTo>
                      <a:pt x="572" y="82"/>
                    </a:lnTo>
                    <a:close/>
                    <a:moveTo>
                      <a:pt x="114" y="365"/>
                    </a:moveTo>
                    <a:cubicBezTo>
                      <a:pt x="26" y="192"/>
                      <a:pt x="26" y="192"/>
                      <a:pt x="26" y="192"/>
                    </a:cubicBezTo>
                    <a:cubicBezTo>
                      <a:pt x="25" y="189"/>
                      <a:pt x="23" y="184"/>
                      <a:pt x="26" y="181"/>
                    </a:cubicBezTo>
                    <a:cubicBezTo>
                      <a:pt x="28" y="178"/>
                      <a:pt x="34" y="174"/>
                      <a:pt x="45" y="174"/>
                    </a:cubicBezTo>
                    <a:cubicBezTo>
                      <a:pt x="383" y="174"/>
                      <a:pt x="383" y="174"/>
                      <a:pt x="383" y="174"/>
                    </a:cubicBezTo>
                    <a:cubicBezTo>
                      <a:pt x="404" y="174"/>
                      <a:pt x="429" y="187"/>
                      <a:pt x="436" y="202"/>
                    </a:cubicBezTo>
                    <a:cubicBezTo>
                      <a:pt x="523" y="376"/>
                      <a:pt x="523" y="376"/>
                      <a:pt x="523" y="376"/>
                    </a:cubicBezTo>
                    <a:cubicBezTo>
                      <a:pt x="524" y="378"/>
                      <a:pt x="525" y="380"/>
                      <a:pt x="525" y="383"/>
                    </a:cubicBezTo>
                    <a:cubicBezTo>
                      <a:pt x="525" y="384"/>
                      <a:pt x="525" y="385"/>
                      <a:pt x="524" y="387"/>
                    </a:cubicBezTo>
                    <a:cubicBezTo>
                      <a:pt x="522" y="390"/>
                      <a:pt x="516" y="394"/>
                      <a:pt x="505" y="394"/>
                    </a:cubicBezTo>
                    <a:cubicBezTo>
                      <a:pt x="167" y="394"/>
                      <a:pt x="167" y="394"/>
                      <a:pt x="167" y="394"/>
                    </a:cubicBezTo>
                    <a:cubicBezTo>
                      <a:pt x="146" y="394"/>
                      <a:pt x="121" y="381"/>
                      <a:pt x="114" y="365"/>
                    </a:cubicBezTo>
                    <a:close/>
                    <a:moveTo>
                      <a:pt x="547" y="372"/>
                    </a:moveTo>
                    <a:cubicBezTo>
                      <a:pt x="546" y="370"/>
                      <a:pt x="545" y="368"/>
                      <a:pt x="544" y="365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45" y="169"/>
                      <a:pt x="413" y="151"/>
                      <a:pt x="383" y="151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09"/>
                      <a:pt x="158" y="94"/>
                      <a:pt x="177" y="94"/>
                    </a:cubicBezTo>
                    <a:cubicBezTo>
                      <a:pt x="354" y="94"/>
                      <a:pt x="354" y="94"/>
                      <a:pt x="354" y="94"/>
                    </a:cubicBezTo>
                    <a:cubicBezTo>
                      <a:pt x="356" y="94"/>
                      <a:pt x="357" y="93"/>
                      <a:pt x="359" y="93"/>
                    </a:cubicBezTo>
                    <a:cubicBezTo>
                      <a:pt x="362" y="92"/>
                      <a:pt x="365" y="90"/>
                      <a:pt x="367" y="87"/>
                    </a:cubicBezTo>
                    <a:cubicBezTo>
                      <a:pt x="397" y="38"/>
                      <a:pt x="397" y="38"/>
                      <a:pt x="397" y="38"/>
                    </a:cubicBezTo>
                    <a:cubicBezTo>
                      <a:pt x="402" y="30"/>
                      <a:pt x="414" y="23"/>
                      <a:pt x="422" y="23"/>
                    </a:cubicBezTo>
                    <a:cubicBezTo>
                      <a:pt x="513" y="23"/>
                      <a:pt x="513" y="23"/>
                      <a:pt x="513" y="23"/>
                    </a:cubicBezTo>
                    <a:cubicBezTo>
                      <a:pt x="520" y="23"/>
                      <a:pt x="528" y="30"/>
                      <a:pt x="529" y="37"/>
                    </a:cubicBezTo>
                    <a:cubicBezTo>
                      <a:pt x="529" y="37"/>
                      <a:pt x="529" y="38"/>
                      <a:pt x="530" y="39"/>
                    </a:cubicBezTo>
                    <a:cubicBezTo>
                      <a:pt x="549" y="84"/>
                      <a:pt x="549" y="84"/>
                      <a:pt x="549" y="84"/>
                    </a:cubicBezTo>
                    <a:cubicBezTo>
                      <a:pt x="549" y="359"/>
                      <a:pt x="549" y="359"/>
                      <a:pt x="549" y="359"/>
                    </a:cubicBezTo>
                    <a:cubicBezTo>
                      <a:pt x="549" y="364"/>
                      <a:pt x="548" y="368"/>
                      <a:pt x="547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1" name="Freeform 737"/>
              <p:cNvSpPr>
                <a:spLocks/>
              </p:cNvSpPr>
              <p:nvPr/>
            </p:nvSpPr>
            <p:spPr bwMode="auto">
              <a:xfrm>
                <a:off x="246" y="2686"/>
                <a:ext cx="28" cy="40"/>
              </a:xfrm>
              <a:custGeom>
                <a:avLst/>
                <a:gdLst>
                  <a:gd name="T0" fmla="*/ 28 w 28"/>
                  <a:gd name="T1" fmla="*/ 40 h 40"/>
                  <a:gd name="T2" fmla="*/ 20 w 28"/>
                  <a:gd name="T3" fmla="*/ 40 h 40"/>
                  <a:gd name="T4" fmla="*/ 0 w 28"/>
                  <a:gd name="T5" fmla="*/ 0 h 40"/>
                  <a:gd name="T6" fmla="*/ 9 w 28"/>
                  <a:gd name="T7" fmla="*/ 0 h 40"/>
                  <a:gd name="T8" fmla="*/ 28 w 28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28" y="40"/>
                    </a:moveTo>
                    <a:lnTo>
                      <a:pt x="20" y="4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2" name="Freeform 738"/>
              <p:cNvSpPr>
                <a:spLocks/>
              </p:cNvSpPr>
              <p:nvPr/>
            </p:nvSpPr>
            <p:spPr bwMode="auto">
              <a:xfrm>
                <a:off x="259" y="2686"/>
                <a:ext cx="58" cy="40"/>
              </a:xfrm>
              <a:custGeom>
                <a:avLst/>
                <a:gdLst>
                  <a:gd name="T0" fmla="*/ 58 w 58"/>
                  <a:gd name="T1" fmla="*/ 40 h 40"/>
                  <a:gd name="T2" fmla="*/ 49 w 58"/>
                  <a:gd name="T3" fmla="*/ 40 h 40"/>
                  <a:gd name="T4" fmla="*/ 15 w 58"/>
                  <a:gd name="T5" fmla="*/ 13 h 40"/>
                  <a:gd name="T6" fmla="*/ 27 w 58"/>
                  <a:gd name="T7" fmla="*/ 40 h 40"/>
                  <a:gd name="T8" fmla="*/ 19 w 58"/>
                  <a:gd name="T9" fmla="*/ 40 h 40"/>
                  <a:gd name="T10" fmla="*/ 0 w 58"/>
                  <a:gd name="T11" fmla="*/ 0 h 40"/>
                  <a:gd name="T12" fmla="*/ 8 w 58"/>
                  <a:gd name="T13" fmla="*/ 0 h 40"/>
                  <a:gd name="T14" fmla="*/ 43 w 58"/>
                  <a:gd name="T15" fmla="*/ 26 h 40"/>
                  <a:gd name="T16" fmla="*/ 30 w 58"/>
                  <a:gd name="T17" fmla="*/ 0 h 40"/>
                  <a:gd name="T18" fmla="*/ 39 w 58"/>
                  <a:gd name="T19" fmla="*/ 0 h 40"/>
                  <a:gd name="T20" fmla="*/ 58 w 58"/>
                  <a:gd name="T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0">
                    <a:moveTo>
                      <a:pt x="58" y="40"/>
                    </a:moveTo>
                    <a:lnTo>
                      <a:pt x="49" y="40"/>
                    </a:lnTo>
                    <a:lnTo>
                      <a:pt x="15" y="13"/>
                    </a:lnTo>
                    <a:lnTo>
                      <a:pt x="27" y="40"/>
                    </a:lnTo>
                    <a:lnTo>
                      <a:pt x="19" y="4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43" y="26"/>
                    </a:lnTo>
                    <a:lnTo>
                      <a:pt x="30" y="0"/>
                    </a:lnTo>
                    <a:lnTo>
                      <a:pt x="39" y="0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3" name="Freeform 739"/>
              <p:cNvSpPr>
                <a:spLocks/>
              </p:cNvSpPr>
              <p:nvPr/>
            </p:nvSpPr>
            <p:spPr bwMode="auto">
              <a:xfrm>
                <a:off x="306" y="2686"/>
                <a:ext cx="55" cy="40"/>
              </a:xfrm>
              <a:custGeom>
                <a:avLst/>
                <a:gdLst>
                  <a:gd name="T0" fmla="*/ 83 w 83"/>
                  <a:gd name="T1" fmla="*/ 59 h 59"/>
                  <a:gd name="T2" fmla="*/ 40 w 83"/>
                  <a:gd name="T3" fmla="*/ 59 h 59"/>
                  <a:gd name="T4" fmla="*/ 25 w 83"/>
                  <a:gd name="T5" fmla="*/ 53 h 59"/>
                  <a:gd name="T6" fmla="*/ 13 w 83"/>
                  <a:gd name="T7" fmla="*/ 40 h 59"/>
                  <a:gd name="T8" fmla="*/ 3 w 83"/>
                  <a:gd name="T9" fmla="*/ 18 h 59"/>
                  <a:gd name="T10" fmla="*/ 1 w 83"/>
                  <a:gd name="T11" fmla="*/ 5 h 59"/>
                  <a:gd name="T12" fmla="*/ 12 w 83"/>
                  <a:gd name="T13" fmla="*/ 0 h 59"/>
                  <a:gd name="T14" fmla="*/ 54 w 83"/>
                  <a:gd name="T15" fmla="*/ 0 h 59"/>
                  <a:gd name="T16" fmla="*/ 61 w 83"/>
                  <a:gd name="T17" fmla="*/ 13 h 59"/>
                  <a:gd name="T18" fmla="*/ 18 w 83"/>
                  <a:gd name="T19" fmla="*/ 13 h 59"/>
                  <a:gd name="T20" fmla="*/ 16 w 83"/>
                  <a:gd name="T21" fmla="*/ 18 h 59"/>
                  <a:gd name="T22" fmla="*/ 26 w 83"/>
                  <a:gd name="T23" fmla="*/ 40 h 59"/>
                  <a:gd name="T24" fmla="*/ 34 w 83"/>
                  <a:gd name="T25" fmla="*/ 45 h 59"/>
                  <a:gd name="T26" fmla="*/ 76 w 83"/>
                  <a:gd name="T27" fmla="*/ 45 h 59"/>
                  <a:gd name="T28" fmla="*/ 83 w 83"/>
                  <a:gd name="T2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59">
                    <a:moveTo>
                      <a:pt x="83" y="59"/>
                    </a:moveTo>
                    <a:cubicBezTo>
                      <a:pt x="40" y="59"/>
                      <a:pt x="40" y="59"/>
                      <a:pt x="40" y="59"/>
                    </a:cubicBezTo>
                    <a:cubicBezTo>
                      <a:pt x="35" y="59"/>
                      <a:pt x="30" y="57"/>
                      <a:pt x="25" y="53"/>
                    </a:cubicBezTo>
                    <a:cubicBezTo>
                      <a:pt x="20" y="50"/>
                      <a:pt x="16" y="45"/>
                      <a:pt x="13" y="4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3"/>
                      <a:pt x="0" y="9"/>
                      <a:pt x="1" y="5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4" y="15"/>
                      <a:pt x="16" y="18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8" y="43"/>
                      <a:pt x="30" y="45"/>
                      <a:pt x="34" y="45"/>
                    </a:cubicBezTo>
                    <a:cubicBezTo>
                      <a:pt x="76" y="45"/>
                      <a:pt x="76" y="45"/>
                      <a:pt x="76" y="45"/>
                    </a:cubicBezTo>
                    <a:lnTo>
                      <a:pt x="83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2" name="Freeform 740"/>
              <p:cNvSpPr>
                <a:spLocks/>
              </p:cNvSpPr>
              <p:nvPr/>
            </p:nvSpPr>
            <p:spPr bwMode="auto">
              <a:xfrm>
                <a:off x="243" y="2652"/>
                <a:ext cx="37" cy="23"/>
              </a:xfrm>
              <a:custGeom>
                <a:avLst/>
                <a:gdLst>
                  <a:gd name="T0" fmla="*/ 0 w 27"/>
                  <a:gd name="T1" fmla="*/ 17 h 17"/>
                  <a:gd name="T2" fmla="*/ 5 w 27"/>
                  <a:gd name="T3" fmla="*/ 0 h 17"/>
                  <a:gd name="T4" fmla="*/ 27 w 27"/>
                  <a:gd name="T5" fmla="*/ 17 h 17"/>
                  <a:gd name="T6" fmla="*/ 0 w 2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0" y="17"/>
                    </a:moveTo>
                    <a:lnTo>
                      <a:pt x="5" y="0"/>
                    </a:lnTo>
                    <a:lnTo>
                      <a:pt x="27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3" name="Freeform 741"/>
              <p:cNvSpPr>
                <a:spLocks/>
              </p:cNvSpPr>
              <p:nvPr/>
            </p:nvSpPr>
            <p:spPr bwMode="auto">
              <a:xfrm>
                <a:off x="264" y="2648"/>
                <a:ext cx="42" cy="27"/>
              </a:xfrm>
              <a:custGeom>
                <a:avLst/>
                <a:gdLst>
                  <a:gd name="T0" fmla="*/ 0 w 27"/>
                  <a:gd name="T1" fmla="*/ 17 h 17"/>
                  <a:gd name="T2" fmla="*/ 5 w 27"/>
                  <a:gd name="T3" fmla="*/ 0 h 17"/>
                  <a:gd name="T4" fmla="*/ 27 w 27"/>
                  <a:gd name="T5" fmla="*/ 17 h 17"/>
                  <a:gd name="T6" fmla="*/ 0 w 2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0" y="17"/>
                    </a:moveTo>
                    <a:lnTo>
                      <a:pt x="5" y="0"/>
                    </a:lnTo>
                    <a:lnTo>
                      <a:pt x="27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75" name="Group 1474">
              <a:extLst>
                <a:ext uri="{FF2B5EF4-FFF2-40B4-BE49-F238E27FC236}">
                  <a16:creationId xmlns:a16="http://schemas.microsoft.com/office/drawing/2014/main" id="{15CD348E-44B3-41D1-9583-1D0923586B58}"/>
                </a:ext>
              </a:extLst>
            </p:cNvPr>
            <p:cNvGrpSpPr/>
            <p:nvPr/>
          </p:nvGrpSpPr>
          <p:grpSpPr>
            <a:xfrm>
              <a:off x="2011224" y="3665403"/>
              <a:ext cx="506030" cy="504507"/>
              <a:chOff x="1924597" y="3754303"/>
              <a:chExt cx="506030" cy="504507"/>
            </a:xfrm>
          </p:grpSpPr>
          <p:sp>
            <p:nvSpPr>
              <p:cNvPr id="609" name="Freeform 305">
                <a:extLst>
                  <a:ext uri="{FF2B5EF4-FFF2-40B4-BE49-F238E27FC236}">
                    <a16:creationId xmlns:a16="http://schemas.microsoft.com/office/drawing/2014/main" id="{AC7581C1-A60A-42B0-89B1-0040C1D653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4597" y="3754303"/>
                <a:ext cx="506030" cy="50450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9C9E8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463" name="Group 1462">
                <a:extLst>
                  <a:ext uri="{FF2B5EF4-FFF2-40B4-BE49-F238E27FC236}">
                    <a16:creationId xmlns:a16="http://schemas.microsoft.com/office/drawing/2014/main" id="{447F95C1-F441-43CD-B186-910FBCEAB262}"/>
                  </a:ext>
                </a:extLst>
              </p:cNvPr>
              <p:cNvGrpSpPr/>
              <p:nvPr/>
            </p:nvGrpSpPr>
            <p:grpSpPr>
              <a:xfrm>
                <a:off x="2020163" y="3897894"/>
                <a:ext cx="314899" cy="217324"/>
                <a:chOff x="2018725" y="3895095"/>
                <a:chExt cx="314899" cy="217324"/>
              </a:xfrm>
            </p:grpSpPr>
            <p:sp>
              <p:nvSpPr>
                <p:cNvPr id="2257" name="Freeform 757"/>
                <p:cNvSpPr>
                  <a:spLocks/>
                </p:cNvSpPr>
                <p:nvPr/>
              </p:nvSpPr>
              <p:spPr bwMode="auto">
                <a:xfrm>
                  <a:off x="2050711" y="4013089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8" name="Freeform 758"/>
                <p:cNvSpPr>
                  <a:spLocks/>
                </p:cNvSpPr>
                <p:nvPr/>
              </p:nvSpPr>
              <p:spPr bwMode="auto">
                <a:xfrm>
                  <a:off x="2050711" y="4033121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9" name="Freeform 759"/>
                <p:cNvSpPr>
                  <a:spLocks/>
                </p:cNvSpPr>
                <p:nvPr/>
              </p:nvSpPr>
              <p:spPr bwMode="auto">
                <a:xfrm>
                  <a:off x="2050711" y="4053153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60" name="Freeform 760"/>
                <p:cNvSpPr>
                  <a:spLocks/>
                </p:cNvSpPr>
                <p:nvPr/>
              </p:nvSpPr>
              <p:spPr bwMode="auto">
                <a:xfrm>
                  <a:off x="2050711" y="4073185"/>
                  <a:ext cx="81000" cy="6968"/>
                </a:xfrm>
                <a:custGeom>
                  <a:avLst/>
                  <a:gdLst>
                    <a:gd name="T0" fmla="*/ 516 w 540"/>
                    <a:gd name="T1" fmla="*/ 0 h 47"/>
                    <a:gd name="T2" fmla="*/ 24 w 540"/>
                    <a:gd name="T3" fmla="*/ 0 h 47"/>
                    <a:gd name="T4" fmla="*/ 0 w 540"/>
                    <a:gd name="T5" fmla="*/ 23 h 47"/>
                    <a:gd name="T6" fmla="*/ 24 w 540"/>
                    <a:gd name="T7" fmla="*/ 47 h 47"/>
                    <a:gd name="T8" fmla="*/ 516 w 540"/>
                    <a:gd name="T9" fmla="*/ 47 h 47"/>
                    <a:gd name="T10" fmla="*/ 540 w 540"/>
                    <a:gd name="T11" fmla="*/ 23 h 47"/>
                    <a:gd name="T12" fmla="*/ 516 w 540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7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516" y="47"/>
                        <a:pt x="516" y="47"/>
                        <a:pt x="516" y="47"/>
                      </a:cubicBezTo>
                      <a:cubicBezTo>
                        <a:pt x="529" y="47"/>
                        <a:pt x="540" y="37"/>
                        <a:pt x="540" y="23"/>
                      </a:cubicBezTo>
                      <a:cubicBezTo>
                        <a:pt x="540" y="10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7" name="Freeform 773"/>
                <p:cNvSpPr>
                  <a:spLocks/>
                </p:cNvSpPr>
                <p:nvPr/>
              </p:nvSpPr>
              <p:spPr bwMode="auto">
                <a:xfrm>
                  <a:off x="2050711" y="3932089"/>
                  <a:ext cx="97548" cy="67935"/>
                </a:xfrm>
                <a:custGeom>
                  <a:avLst/>
                  <a:gdLst>
                    <a:gd name="T0" fmla="*/ 643 w 643"/>
                    <a:gd name="T1" fmla="*/ 422 h 448"/>
                    <a:gd name="T2" fmla="*/ 615 w 643"/>
                    <a:gd name="T3" fmla="*/ 448 h 448"/>
                    <a:gd name="T4" fmla="*/ 27 w 643"/>
                    <a:gd name="T5" fmla="*/ 448 h 448"/>
                    <a:gd name="T6" fmla="*/ 0 w 643"/>
                    <a:gd name="T7" fmla="*/ 421 h 448"/>
                    <a:gd name="T8" fmla="*/ 0 w 643"/>
                    <a:gd name="T9" fmla="*/ 26 h 448"/>
                    <a:gd name="T10" fmla="*/ 28 w 643"/>
                    <a:gd name="T11" fmla="*/ 0 h 448"/>
                    <a:gd name="T12" fmla="*/ 615 w 643"/>
                    <a:gd name="T13" fmla="*/ 0 h 448"/>
                    <a:gd name="T14" fmla="*/ 643 w 643"/>
                    <a:gd name="T15" fmla="*/ 27 h 448"/>
                    <a:gd name="T16" fmla="*/ 643 w 643"/>
                    <a:gd name="T17" fmla="*/ 422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3" h="448">
                      <a:moveTo>
                        <a:pt x="643" y="422"/>
                      </a:moveTo>
                      <a:cubicBezTo>
                        <a:pt x="643" y="437"/>
                        <a:pt x="630" y="448"/>
                        <a:pt x="615" y="448"/>
                      </a:cubicBezTo>
                      <a:cubicBezTo>
                        <a:pt x="27" y="448"/>
                        <a:pt x="27" y="448"/>
                        <a:pt x="27" y="448"/>
                      </a:cubicBezTo>
                      <a:cubicBezTo>
                        <a:pt x="12" y="448"/>
                        <a:pt x="0" y="436"/>
                        <a:pt x="0" y="421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2"/>
                        <a:pt x="13" y="0"/>
                        <a:pt x="28" y="0"/>
                      </a:cubicBezTo>
                      <a:cubicBezTo>
                        <a:pt x="615" y="0"/>
                        <a:pt x="615" y="0"/>
                        <a:pt x="615" y="0"/>
                      </a:cubicBezTo>
                      <a:cubicBezTo>
                        <a:pt x="630" y="0"/>
                        <a:pt x="643" y="12"/>
                        <a:pt x="643" y="27"/>
                      </a:cubicBezTo>
                      <a:lnTo>
                        <a:pt x="643" y="4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459" name="Group 1458">
                  <a:extLst>
                    <a:ext uri="{FF2B5EF4-FFF2-40B4-BE49-F238E27FC236}">
                      <a16:creationId xmlns:a16="http://schemas.microsoft.com/office/drawing/2014/main" id="{ED9C3477-4358-48CF-8427-0B1B409EE955}"/>
                    </a:ext>
                  </a:extLst>
                </p:cNvPr>
                <p:cNvGrpSpPr/>
                <p:nvPr/>
              </p:nvGrpSpPr>
              <p:grpSpPr>
                <a:xfrm>
                  <a:off x="2168235" y="3932089"/>
                  <a:ext cx="57484" cy="147193"/>
                  <a:chOff x="2165854" y="3932089"/>
                  <a:chExt cx="57484" cy="147193"/>
                </a:xfrm>
              </p:grpSpPr>
              <p:sp>
                <p:nvSpPr>
                  <p:cNvPr id="2261" name="Freeform 761"/>
                  <p:cNvSpPr>
                    <a:spLocks/>
                  </p:cNvSpPr>
                  <p:nvPr/>
                </p:nvSpPr>
                <p:spPr bwMode="auto">
                  <a:xfrm>
                    <a:off x="2165854" y="4053153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2" name="Freeform 762"/>
                  <p:cNvSpPr>
                    <a:spLocks/>
                  </p:cNvSpPr>
                  <p:nvPr/>
                </p:nvSpPr>
                <p:spPr bwMode="auto">
                  <a:xfrm>
                    <a:off x="2165854" y="4072314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3" name="Freeform 763"/>
                  <p:cNvSpPr>
                    <a:spLocks/>
                  </p:cNvSpPr>
                  <p:nvPr/>
                </p:nvSpPr>
                <p:spPr bwMode="auto">
                  <a:xfrm>
                    <a:off x="2165854" y="4014831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4" name="Freeform 764"/>
                  <p:cNvSpPr>
                    <a:spLocks/>
                  </p:cNvSpPr>
                  <p:nvPr/>
                </p:nvSpPr>
                <p:spPr bwMode="auto">
                  <a:xfrm>
                    <a:off x="2165854" y="403399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3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3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3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3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5" name="Freeform 765"/>
                  <p:cNvSpPr>
                    <a:spLocks/>
                  </p:cNvSpPr>
                  <p:nvPr/>
                </p:nvSpPr>
                <p:spPr bwMode="auto">
                  <a:xfrm>
                    <a:off x="2165854" y="3976508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8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8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6" name="Freeform 766"/>
                  <p:cNvSpPr>
                    <a:spLocks/>
                  </p:cNvSpPr>
                  <p:nvPr/>
                </p:nvSpPr>
                <p:spPr bwMode="auto">
                  <a:xfrm>
                    <a:off x="2165854" y="3995669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8" name="Freeform 774"/>
                  <p:cNvSpPr>
                    <a:spLocks/>
                  </p:cNvSpPr>
                  <p:nvPr/>
                </p:nvSpPr>
                <p:spPr bwMode="auto">
                  <a:xfrm>
                    <a:off x="2165854" y="3932089"/>
                    <a:ext cx="57484" cy="33097"/>
                  </a:xfrm>
                  <a:custGeom>
                    <a:avLst/>
                    <a:gdLst>
                      <a:gd name="T0" fmla="*/ 381 w 381"/>
                      <a:gd name="T1" fmla="*/ 205 h 218"/>
                      <a:gd name="T2" fmla="*/ 364 w 381"/>
                      <a:gd name="T3" fmla="*/ 218 h 218"/>
                      <a:gd name="T4" fmla="*/ 16 w 381"/>
                      <a:gd name="T5" fmla="*/ 218 h 218"/>
                      <a:gd name="T6" fmla="*/ 0 w 381"/>
                      <a:gd name="T7" fmla="*/ 205 h 218"/>
                      <a:gd name="T8" fmla="*/ 0 w 381"/>
                      <a:gd name="T9" fmla="*/ 13 h 218"/>
                      <a:gd name="T10" fmla="*/ 16 w 381"/>
                      <a:gd name="T11" fmla="*/ 0 h 218"/>
                      <a:gd name="T12" fmla="*/ 364 w 381"/>
                      <a:gd name="T13" fmla="*/ 0 h 218"/>
                      <a:gd name="T14" fmla="*/ 381 w 381"/>
                      <a:gd name="T15" fmla="*/ 13 h 218"/>
                      <a:gd name="T16" fmla="*/ 381 w 381"/>
                      <a:gd name="T17" fmla="*/ 205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81" h="218">
                        <a:moveTo>
                          <a:pt x="381" y="205"/>
                        </a:moveTo>
                        <a:cubicBezTo>
                          <a:pt x="381" y="213"/>
                          <a:pt x="373" y="218"/>
                          <a:pt x="364" y="218"/>
                        </a:cubicBezTo>
                        <a:cubicBezTo>
                          <a:pt x="16" y="218"/>
                          <a:pt x="16" y="218"/>
                          <a:pt x="16" y="218"/>
                        </a:cubicBezTo>
                        <a:cubicBezTo>
                          <a:pt x="7" y="218"/>
                          <a:pt x="0" y="213"/>
                          <a:pt x="0" y="205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7" y="0"/>
                          <a:pt x="16" y="0"/>
                        </a:cubicBezTo>
                        <a:cubicBezTo>
                          <a:pt x="364" y="0"/>
                          <a:pt x="364" y="0"/>
                          <a:pt x="364" y="0"/>
                        </a:cubicBezTo>
                        <a:cubicBezTo>
                          <a:pt x="373" y="0"/>
                          <a:pt x="381" y="6"/>
                          <a:pt x="381" y="13"/>
                        </a:cubicBezTo>
                        <a:lnTo>
                          <a:pt x="381" y="20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460" name="Group 1459">
                  <a:extLst>
                    <a:ext uri="{FF2B5EF4-FFF2-40B4-BE49-F238E27FC236}">
                      <a16:creationId xmlns:a16="http://schemas.microsoft.com/office/drawing/2014/main" id="{D183F94A-1104-4F7A-A164-77A960AE8DFC}"/>
                    </a:ext>
                  </a:extLst>
                </p:cNvPr>
                <p:cNvGrpSpPr/>
                <p:nvPr/>
              </p:nvGrpSpPr>
              <p:grpSpPr>
                <a:xfrm>
                  <a:off x="2248946" y="3933831"/>
                  <a:ext cx="57484" cy="145451"/>
                  <a:chOff x="2248946" y="3933831"/>
                  <a:chExt cx="57484" cy="145451"/>
                </a:xfrm>
              </p:grpSpPr>
              <p:sp>
                <p:nvSpPr>
                  <p:cNvPr id="2267" name="Freeform 767"/>
                  <p:cNvSpPr>
                    <a:spLocks/>
                  </p:cNvSpPr>
                  <p:nvPr/>
                </p:nvSpPr>
                <p:spPr bwMode="auto">
                  <a:xfrm>
                    <a:off x="2248946" y="4053153"/>
                    <a:ext cx="49645" cy="7839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8" name="Freeform 768"/>
                  <p:cNvSpPr>
                    <a:spLocks/>
                  </p:cNvSpPr>
                  <p:nvPr/>
                </p:nvSpPr>
                <p:spPr bwMode="auto">
                  <a:xfrm>
                    <a:off x="2248946" y="4072314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9" name="Freeform 769"/>
                  <p:cNvSpPr>
                    <a:spLocks/>
                  </p:cNvSpPr>
                  <p:nvPr/>
                </p:nvSpPr>
                <p:spPr bwMode="auto">
                  <a:xfrm>
                    <a:off x="2248946" y="397041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3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3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3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3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70" name="Freeform 770"/>
                  <p:cNvSpPr>
                    <a:spLocks/>
                  </p:cNvSpPr>
                  <p:nvPr/>
                </p:nvSpPr>
                <p:spPr bwMode="auto">
                  <a:xfrm>
                    <a:off x="2248946" y="398870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4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4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71" name="Freeform 771"/>
                  <p:cNvSpPr>
                    <a:spLocks/>
                  </p:cNvSpPr>
                  <p:nvPr/>
                </p:nvSpPr>
                <p:spPr bwMode="auto">
                  <a:xfrm>
                    <a:off x="2248946" y="3933831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5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5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38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8"/>
                          <a:pt x="328" y="25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6" name="Freeform 772"/>
                  <p:cNvSpPr>
                    <a:spLocks/>
                  </p:cNvSpPr>
                  <p:nvPr/>
                </p:nvSpPr>
                <p:spPr bwMode="auto">
                  <a:xfrm>
                    <a:off x="2248946" y="395299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4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4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9" name="Freeform 775"/>
                  <p:cNvSpPr>
                    <a:spLocks/>
                  </p:cNvSpPr>
                  <p:nvPr/>
                </p:nvSpPr>
                <p:spPr bwMode="auto">
                  <a:xfrm>
                    <a:off x="2248946" y="4004379"/>
                    <a:ext cx="57484" cy="37451"/>
                  </a:xfrm>
                  <a:custGeom>
                    <a:avLst/>
                    <a:gdLst>
                      <a:gd name="T0" fmla="*/ 381 w 381"/>
                      <a:gd name="T1" fmla="*/ 234 h 249"/>
                      <a:gd name="T2" fmla="*/ 365 w 381"/>
                      <a:gd name="T3" fmla="*/ 249 h 249"/>
                      <a:gd name="T4" fmla="*/ 16 w 381"/>
                      <a:gd name="T5" fmla="*/ 249 h 249"/>
                      <a:gd name="T6" fmla="*/ 0 w 381"/>
                      <a:gd name="T7" fmla="*/ 234 h 249"/>
                      <a:gd name="T8" fmla="*/ 0 w 381"/>
                      <a:gd name="T9" fmla="*/ 15 h 249"/>
                      <a:gd name="T10" fmla="*/ 16 w 381"/>
                      <a:gd name="T11" fmla="*/ 0 h 249"/>
                      <a:gd name="T12" fmla="*/ 365 w 381"/>
                      <a:gd name="T13" fmla="*/ 0 h 249"/>
                      <a:gd name="T14" fmla="*/ 381 w 381"/>
                      <a:gd name="T15" fmla="*/ 15 h 249"/>
                      <a:gd name="T16" fmla="*/ 381 w 381"/>
                      <a:gd name="T17" fmla="*/ 23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81" h="249">
                        <a:moveTo>
                          <a:pt x="381" y="234"/>
                        </a:moveTo>
                        <a:cubicBezTo>
                          <a:pt x="381" y="242"/>
                          <a:pt x="374" y="249"/>
                          <a:pt x="365" y="249"/>
                        </a:cubicBezTo>
                        <a:cubicBezTo>
                          <a:pt x="16" y="249"/>
                          <a:pt x="16" y="249"/>
                          <a:pt x="16" y="249"/>
                        </a:cubicBezTo>
                        <a:cubicBezTo>
                          <a:pt x="7" y="249"/>
                          <a:pt x="0" y="242"/>
                          <a:pt x="0" y="234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365" y="0"/>
                          <a:pt x="365" y="0"/>
                          <a:pt x="365" y="0"/>
                        </a:cubicBezTo>
                        <a:cubicBezTo>
                          <a:pt x="374" y="0"/>
                          <a:pt x="381" y="7"/>
                          <a:pt x="381" y="15"/>
                        </a:cubicBezTo>
                        <a:lnTo>
                          <a:pt x="381" y="23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457" name="Rectangle: Rounded Corners 1456">
                  <a:extLst>
                    <a:ext uri="{FF2B5EF4-FFF2-40B4-BE49-F238E27FC236}">
                      <a16:creationId xmlns:a16="http://schemas.microsoft.com/office/drawing/2014/main" id="{29B25C3F-3A87-4F01-96AC-27D37835C25B}"/>
                    </a:ext>
                  </a:extLst>
                </p:cNvPr>
                <p:cNvSpPr/>
                <p:nvPr/>
              </p:nvSpPr>
              <p:spPr>
                <a:xfrm>
                  <a:off x="2018725" y="3895095"/>
                  <a:ext cx="314899" cy="217324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62" name="Group 1461">
              <a:extLst>
                <a:ext uri="{FF2B5EF4-FFF2-40B4-BE49-F238E27FC236}">
                  <a16:creationId xmlns:a16="http://schemas.microsoft.com/office/drawing/2014/main" id="{6D12C260-166C-4BD4-A406-C3388CCDE16C}"/>
                </a:ext>
              </a:extLst>
            </p:cNvPr>
            <p:cNvGrpSpPr/>
            <p:nvPr/>
          </p:nvGrpSpPr>
          <p:grpSpPr>
            <a:xfrm>
              <a:off x="2106790" y="5228615"/>
              <a:ext cx="314899" cy="217324"/>
              <a:chOff x="2215426" y="5328608"/>
              <a:chExt cx="314899" cy="217324"/>
            </a:xfrm>
          </p:grpSpPr>
          <p:sp>
            <p:nvSpPr>
              <p:cNvPr id="621" name="Rectangle: Rounded Corners 620">
                <a:extLst>
                  <a:ext uri="{FF2B5EF4-FFF2-40B4-BE49-F238E27FC236}">
                    <a16:creationId xmlns:a16="http://schemas.microsoft.com/office/drawing/2014/main" id="{5C54EC4F-1B1F-44B6-AD13-C2B1E309B0BF}"/>
                  </a:ext>
                </a:extLst>
              </p:cNvPr>
              <p:cNvSpPr/>
              <p:nvPr/>
            </p:nvSpPr>
            <p:spPr>
              <a:xfrm>
                <a:off x="2215426" y="5328608"/>
                <a:ext cx="314899" cy="217324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61" name="Group 1460">
                <a:extLst>
                  <a:ext uri="{FF2B5EF4-FFF2-40B4-BE49-F238E27FC236}">
                    <a16:creationId xmlns:a16="http://schemas.microsoft.com/office/drawing/2014/main" id="{A1030FA4-933C-4BB6-8EE1-C86386D42BA6}"/>
                  </a:ext>
                </a:extLst>
              </p:cNvPr>
              <p:cNvGrpSpPr/>
              <p:nvPr/>
            </p:nvGrpSpPr>
            <p:grpSpPr>
              <a:xfrm>
                <a:off x="2244621" y="5387310"/>
                <a:ext cx="256509" cy="33097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22" name="Freeform 774">
                  <a:extLst>
                    <a:ext uri="{FF2B5EF4-FFF2-40B4-BE49-F238E27FC236}">
                      <a16:creationId xmlns:a16="http://schemas.microsoft.com/office/drawing/2014/main" id="{A11B947C-BE0A-4AC8-A8CA-849F3A507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5" name="Freeform 774">
                  <a:extLst>
                    <a:ext uri="{FF2B5EF4-FFF2-40B4-BE49-F238E27FC236}">
                      <a16:creationId xmlns:a16="http://schemas.microsoft.com/office/drawing/2014/main" id="{1315D00E-2E14-4816-978C-F215E12D55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6" name="Freeform 774">
                  <a:extLst>
                    <a:ext uri="{FF2B5EF4-FFF2-40B4-BE49-F238E27FC236}">
                      <a16:creationId xmlns:a16="http://schemas.microsoft.com/office/drawing/2014/main" id="{E973DBD6-0184-4C20-82B8-30A30265EF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5A46582D-2BAB-43D0-AD7E-0D3AF8B7D157}"/>
                  </a:ext>
                </a:extLst>
              </p:cNvPr>
              <p:cNvGrpSpPr/>
              <p:nvPr/>
            </p:nvGrpSpPr>
            <p:grpSpPr>
              <a:xfrm>
                <a:off x="2244621" y="5436077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29" name="Freeform 774">
                  <a:extLst>
                    <a:ext uri="{FF2B5EF4-FFF2-40B4-BE49-F238E27FC236}">
                      <a16:creationId xmlns:a16="http://schemas.microsoft.com/office/drawing/2014/main" id="{67EDD7FA-3B97-48BF-8FE8-A7A083A16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0" name="Freeform 774">
                  <a:extLst>
                    <a:ext uri="{FF2B5EF4-FFF2-40B4-BE49-F238E27FC236}">
                      <a16:creationId xmlns:a16="http://schemas.microsoft.com/office/drawing/2014/main" id="{AE63CCA5-5FF2-4B33-B81A-2F4828225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1" name="Freeform 774">
                  <a:extLst>
                    <a:ext uri="{FF2B5EF4-FFF2-40B4-BE49-F238E27FC236}">
                      <a16:creationId xmlns:a16="http://schemas.microsoft.com/office/drawing/2014/main" id="{04E53821-620E-4CCB-8642-0B914DB33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64AE2A99-C137-43FD-AD8E-F042F3DA66E3}"/>
                  </a:ext>
                </a:extLst>
              </p:cNvPr>
              <p:cNvGrpSpPr/>
              <p:nvPr/>
            </p:nvGrpSpPr>
            <p:grpSpPr>
              <a:xfrm>
                <a:off x="2244621" y="5470035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33" name="Freeform 774">
                  <a:extLst>
                    <a:ext uri="{FF2B5EF4-FFF2-40B4-BE49-F238E27FC236}">
                      <a16:creationId xmlns:a16="http://schemas.microsoft.com/office/drawing/2014/main" id="{F390D1A8-74B9-43C4-823D-8E8820B3B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4" name="Freeform 774">
                  <a:extLst>
                    <a:ext uri="{FF2B5EF4-FFF2-40B4-BE49-F238E27FC236}">
                      <a16:creationId xmlns:a16="http://schemas.microsoft.com/office/drawing/2014/main" id="{B5ABC074-DBFE-43B2-A783-87A89065C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5" name="Freeform 774">
                  <a:extLst>
                    <a:ext uri="{FF2B5EF4-FFF2-40B4-BE49-F238E27FC236}">
                      <a16:creationId xmlns:a16="http://schemas.microsoft.com/office/drawing/2014/main" id="{70665704-9C35-4442-9B7A-4C544F2DE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02F08B53-04D0-47A2-A7FA-84ADD8AE57E8}"/>
                  </a:ext>
                </a:extLst>
              </p:cNvPr>
              <p:cNvGrpSpPr/>
              <p:nvPr/>
            </p:nvGrpSpPr>
            <p:grpSpPr>
              <a:xfrm>
                <a:off x="2244621" y="5503992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37" name="Freeform 774">
                  <a:extLst>
                    <a:ext uri="{FF2B5EF4-FFF2-40B4-BE49-F238E27FC236}">
                      <a16:creationId xmlns:a16="http://schemas.microsoft.com/office/drawing/2014/main" id="{F6F85E9F-0EAD-4706-B5F4-8B842A3A4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8" name="Freeform 774">
                  <a:extLst>
                    <a:ext uri="{FF2B5EF4-FFF2-40B4-BE49-F238E27FC236}">
                      <a16:creationId xmlns:a16="http://schemas.microsoft.com/office/drawing/2014/main" id="{A67B959F-FFFC-4E8B-9C31-77D069C6C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9" name="Freeform 774">
                  <a:extLst>
                    <a:ext uri="{FF2B5EF4-FFF2-40B4-BE49-F238E27FC236}">
                      <a16:creationId xmlns:a16="http://schemas.microsoft.com/office/drawing/2014/main" id="{CE0CB85D-173A-4E72-955E-867493606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470" name="Group 1469">
              <a:extLst>
                <a:ext uri="{FF2B5EF4-FFF2-40B4-BE49-F238E27FC236}">
                  <a16:creationId xmlns:a16="http://schemas.microsoft.com/office/drawing/2014/main" id="{5CD2FD87-C015-4F06-8E83-5E23B8629E05}"/>
                </a:ext>
              </a:extLst>
            </p:cNvPr>
            <p:cNvGrpSpPr/>
            <p:nvPr/>
          </p:nvGrpSpPr>
          <p:grpSpPr>
            <a:xfrm>
              <a:off x="2474573" y="4486943"/>
              <a:ext cx="227033" cy="281048"/>
              <a:chOff x="2580460" y="4588672"/>
              <a:chExt cx="227033" cy="281048"/>
            </a:xfrm>
          </p:grpSpPr>
          <p:grpSp>
            <p:nvGrpSpPr>
              <p:cNvPr id="1464" name="Group 1463">
                <a:extLst>
                  <a:ext uri="{FF2B5EF4-FFF2-40B4-BE49-F238E27FC236}">
                    <a16:creationId xmlns:a16="http://schemas.microsoft.com/office/drawing/2014/main" id="{A8959BF3-BC58-4C20-A9F2-EC372543C090}"/>
                  </a:ext>
                </a:extLst>
              </p:cNvPr>
              <p:cNvGrpSpPr/>
              <p:nvPr/>
            </p:nvGrpSpPr>
            <p:grpSpPr>
              <a:xfrm>
                <a:off x="2615359" y="4645938"/>
                <a:ext cx="157631" cy="181434"/>
                <a:chOff x="2099141" y="4607877"/>
                <a:chExt cx="157631" cy="181434"/>
              </a:xfrm>
            </p:grpSpPr>
            <p:sp>
              <p:nvSpPr>
                <p:cNvPr id="2246" name="Rectangle 745"/>
                <p:cNvSpPr>
                  <a:spLocks noChangeArrowheads="1"/>
                </p:cNvSpPr>
                <p:nvPr/>
              </p:nvSpPr>
              <p:spPr bwMode="auto">
                <a:xfrm>
                  <a:off x="2099141" y="4636830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7" name="Rectangle 746"/>
                <p:cNvSpPr>
                  <a:spLocks noChangeArrowheads="1"/>
                </p:cNvSpPr>
                <p:nvPr/>
              </p:nvSpPr>
              <p:spPr bwMode="auto">
                <a:xfrm>
                  <a:off x="2099141" y="4665782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8" name="Rectangle 747"/>
                <p:cNvSpPr>
                  <a:spLocks noChangeArrowheads="1"/>
                </p:cNvSpPr>
                <p:nvPr/>
              </p:nvSpPr>
              <p:spPr bwMode="auto">
                <a:xfrm>
                  <a:off x="2099141" y="4695377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9" name="Rectangle 748"/>
                <p:cNvSpPr>
                  <a:spLocks noChangeArrowheads="1"/>
                </p:cNvSpPr>
                <p:nvPr/>
              </p:nvSpPr>
              <p:spPr bwMode="auto">
                <a:xfrm>
                  <a:off x="2099141" y="4724330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0" name="Rectangle 749"/>
                <p:cNvSpPr>
                  <a:spLocks noChangeArrowheads="1"/>
                </p:cNvSpPr>
                <p:nvPr/>
              </p:nvSpPr>
              <p:spPr bwMode="auto">
                <a:xfrm>
                  <a:off x="2099141" y="4753925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1" name="Rectangle 750"/>
                <p:cNvSpPr>
                  <a:spLocks noChangeArrowheads="1"/>
                </p:cNvSpPr>
                <p:nvPr/>
              </p:nvSpPr>
              <p:spPr bwMode="auto">
                <a:xfrm>
                  <a:off x="2099141" y="4782877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2" name="Rectangle 751"/>
                <p:cNvSpPr>
                  <a:spLocks noChangeArrowheads="1"/>
                </p:cNvSpPr>
                <p:nvPr/>
              </p:nvSpPr>
              <p:spPr bwMode="auto">
                <a:xfrm>
                  <a:off x="2099141" y="4607877"/>
                  <a:ext cx="106803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40" name="Rectangle: Rounded Corners 639">
                <a:extLst>
                  <a:ext uri="{FF2B5EF4-FFF2-40B4-BE49-F238E27FC236}">
                    <a16:creationId xmlns:a16="http://schemas.microsoft.com/office/drawing/2014/main" id="{D2136B6B-ED2D-4F4A-B42E-8A926C072C77}"/>
                  </a:ext>
                </a:extLst>
              </p:cNvPr>
              <p:cNvSpPr/>
              <p:nvPr/>
            </p:nvSpPr>
            <p:spPr>
              <a:xfrm rot="5400000">
                <a:off x="2553453" y="4615679"/>
                <a:ext cx="281048" cy="227033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21774EBE-C6F3-4BEC-A40A-7C14E00F761B}"/>
                </a:ext>
              </a:extLst>
            </p:cNvPr>
            <p:cNvGrpSpPr/>
            <p:nvPr/>
          </p:nvGrpSpPr>
          <p:grpSpPr>
            <a:xfrm>
              <a:off x="3167434" y="2436050"/>
              <a:ext cx="121974" cy="2964933"/>
              <a:chOff x="3276070" y="2467411"/>
              <a:chExt cx="121974" cy="2964933"/>
            </a:xfrm>
          </p:grpSpPr>
          <p:sp>
            <p:nvSpPr>
              <p:cNvPr id="3021" name="Oval 284"/>
              <p:cNvSpPr>
                <a:spLocks noChangeArrowheads="1"/>
              </p:cNvSpPr>
              <p:nvPr/>
            </p:nvSpPr>
            <p:spPr bwMode="auto">
              <a:xfrm>
                <a:off x="3276070" y="2467411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2" name="Oval 285"/>
              <p:cNvSpPr>
                <a:spLocks noChangeArrowheads="1"/>
              </p:cNvSpPr>
              <p:nvPr/>
            </p:nvSpPr>
            <p:spPr bwMode="auto">
              <a:xfrm>
                <a:off x="3276070" y="3887505"/>
                <a:ext cx="121974" cy="1219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3" name="Oval 286"/>
              <p:cNvSpPr>
                <a:spLocks noChangeArrowheads="1"/>
              </p:cNvSpPr>
              <p:nvPr/>
            </p:nvSpPr>
            <p:spPr bwMode="auto">
              <a:xfrm>
                <a:off x="3276070" y="3177458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4" name="Oval 287"/>
              <p:cNvSpPr>
                <a:spLocks noChangeArrowheads="1"/>
              </p:cNvSpPr>
              <p:nvPr/>
            </p:nvSpPr>
            <p:spPr bwMode="auto">
              <a:xfrm>
                <a:off x="3276070" y="4594780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5" name="Oval 288"/>
              <p:cNvSpPr>
                <a:spLocks noChangeArrowheads="1"/>
              </p:cNvSpPr>
              <p:nvPr/>
            </p:nvSpPr>
            <p:spPr bwMode="auto">
              <a:xfrm>
                <a:off x="3276070" y="5304826"/>
                <a:ext cx="121974" cy="1275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53" name="Rectangle 368">
              <a:extLst>
                <a:ext uri="{FF2B5EF4-FFF2-40B4-BE49-F238E27FC236}">
                  <a16:creationId xmlns:a16="http://schemas.microsoft.com/office/drawing/2014/main" id="{13A4D199-30DE-4F19-9AC1-4257A96A4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507" y="4325925"/>
              <a:ext cx="992180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indent="0" algn="ctr">
                <a:lnSpc>
                  <a:spcPct val="85000"/>
                </a:lnSpc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chemeClr val="tx2"/>
                  </a:solidFill>
                  <a:latin typeface="+mj-lt"/>
                </a:rPr>
                <a:t>Analyze</a:t>
              </a:r>
            </a:p>
          </p:txBody>
        </p:sp>
        <p:grpSp>
          <p:nvGrpSpPr>
            <p:cNvPr id="1494" name="Group 1493">
              <a:extLst>
                <a:ext uri="{FF2B5EF4-FFF2-40B4-BE49-F238E27FC236}">
                  <a16:creationId xmlns:a16="http://schemas.microsoft.com/office/drawing/2014/main" id="{DA7E9427-3D70-430B-8332-8287FDBE3CF1}"/>
                </a:ext>
              </a:extLst>
            </p:cNvPr>
            <p:cNvGrpSpPr/>
            <p:nvPr/>
          </p:nvGrpSpPr>
          <p:grpSpPr>
            <a:xfrm>
              <a:off x="5274895" y="4494879"/>
              <a:ext cx="789864" cy="213263"/>
              <a:chOff x="5219183" y="4087916"/>
              <a:chExt cx="789864" cy="213263"/>
            </a:xfrm>
          </p:grpSpPr>
          <p:cxnSp>
            <p:nvCxnSpPr>
              <p:cNvPr id="1383" name="Straight Connector 1382"/>
              <p:cNvCxnSpPr/>
              <p:nvPr/>
            </p:nvCxnSpPr>
            <p:spPr>
              <a:xfrm>
                <a:off x="5298233" y="4197466"/>
                <a:ext cx="61069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2" name="Oval 1251"/>
              <p:cNvSpPr/>
              <p:nvPr/>
            </p:nvSpPr>
            <p:spPr>
              <a:xfrm>
                <a:off x="5795784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>
              <a:xfrm>
                <a:off x="5509419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>
              <a:xfrm>
                <a:off x="5219183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9" name="Freeform 797"/>
              <p:cNvSpPr>
                <a:spLocks/>
              </p:cNvSpPr>
              <p:nvPr/>
            </p:nvSpPr>
            <p:spPr bwMode="auto">
              <a:xfrm>
                <a:off x="5855241" y="4190781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0" name="Freeform 798"/>
              <p:cNvSpPr>
                <a:spLocks/>
              </p:cNvSpPr>
              <p:nvPr/>
            </p:nvSpPr>
            <p:spPr bwMode="auto">
              <a:xfrm>
                <a:off x="5917561" y="4190781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1" name="Freeform 799"/>
              <p:cNvSpPr>
                <a:spLocks/>
              </p:cNvSpPr>
              <p:nvPr/>
            </p:nvSpPr>
            <p:spPr bwMode="auto">
              <a:xfrm>
                <a:off x="5890577" y="4131673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2" name="Freeform 800"/>
              <p:cNvSpPr>
                <a:spLocks/>
              </p:cNvSpPr>
              <p:nvPr/>
            </p:nvSpPr>
            <p:spPr bwMode="auto">
              <a:xfrm>
                <a:off x="5836930" y="4131994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3" name="Freeform 801"/>
              <p:cNvSpPr>
                <a:spLocks/>
              </p:cNvSpPr>
              <p:nvPr/>
            </p:nvSpPr>
            <p:spPr bwMode="auto">
              <a:xfrm>
                <a:off x="5837572" y="4190781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0" name="Freeform 805"/>
              <p:cNvSpPr>
                <a:spLocks/>
              </p:cNvSpPr>
              <p:nvPr/>
            </p:nvSpPr>
            <p:spPr bwMode="auto">
              <a:xfrm>
                <a:off x="5551972" y="4139715"/>
                <a:ext cx="126401" cy="19685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1" name="Freeform 806"/>
              <p:cNvSpPr>
                <a:spLocks/>
              </p:cNvSpPr>
              <p:nvPr/>
            </p:nvSpPr>
            <p:spPr bwMode="auto">
              <a:xfrm>
                <a:off x="5651435" y="4129009"/>
                <a:ext cx="5526" cy="20031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2" name="Freeform 807"/>
              <p:cNvSpPr>
                <a:spLocks/>
              </p:cNvSpPr>
              <p:nvPr/>
            </p:nvSpPr>
            <p:spPr bwMode="auto">
              <a:xfrm>
                <a:off x="5574420" y="4130736"/>
                <a:ext cx="5871" cy="18304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3" name="Freeform 808"/>
              <p:cNvSpPr>
                <a:spLocks noEditPoints="1"/>
              </p:cNvSpPr>
              <p:nvPr/>
            </p:nvSpPr>
            <p:spPr bwMode="auto">
              <a:xfrm>
                <a:off x="5551972" y="4165271"/>
                <a:ext cx="126746" cy="84958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5" name="Freeform 812"/>
              <p:cNvSpPr>
                <a:spLocks/>
              </p:cNvSpPr>
              <p:nvPr/>
            </p:nvSpPr>
            <p:spPr bwMode="auto">
              <a:xfrm>
                <a:off x="5248956" y="4240067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6" name="Freeform 813"/>
              <p:cNvSpPr>
                <a:spLocks/>
              </p:cNvSpPr>
              <p:nvPr/>
            </p:nvSpPr>
            <p:spPr bwMode="auto">
              <a:xfrm>
                <a:off x="5248956" y="4157694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7" name="Freeform 814"/>
              <p:cNvSpPr>
                <a:spLocks/>
              </p:cNvSpPr>
              <p:nvPr/>
            </p:nvSpPr>
            <p:spPr bwMode="auto">
              <a:xfrm>
                <a:off x="5275801" y="4119449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8" name="Freeform 815"/>
              <p:cNvSpPr>
                <a:spLocks/>
              </p:cNvSpPr>
              <p:nvPr/>
            </p:nvSpPr>
            <p:spPr bwMode="auto">
              <a:xfrm>
                <a:off x="5298233" y="4135262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9" name="Freeform 816"/>
              <p:cNvSpPr>
                <a:spLocks noEditPoints="1"/>
              </p:cNvSpPr>
              <p:nvPr/>
            </p:nvSpPr>
            <p:spPr bwMode="auto">
              <a:xfrm>
                <a:off x="5254840" y="4168358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6" name="Group 1495">
              <a:extLst>
                <a:ext uri="{FF2B5EF4-FFF2-40B4-BE49-F238E27FC236}">
                  <a16:creationId xmlns:a16="http://schemas.microsoft.com/office/drawing/2014/main" id="{AE9DA06B-5915-4B10-8B43-C7BE1EECBBDB}"/>
                </a:ext>
              </a:extLst>
            </p:cNvPr>
            <p:cNvGrpSpPr/>
            <p:nvPr/>
          </p:nvGrpSpPr>
          <p:grpSpPr>
            <a:xfrm>
              <a:off x="5273059" y="3469540"/>
              <a:ext cx="505335" cy="213263"/>
              <a:chOff x="5217347" y="3516306"/>
              <a:chExt cx="505335" cy="213263"/>
            </a:xfrm>
          </p:grpSpPr>
          <p:cxnSp>
            <p:nvCxnSpPr>
              <p:cNvPr id="897" name="Straight Connector 896"/>
              <p:cNvCxnSpPr/>
              <p:nvPr/>
            </p:nvCxnSpPr>
            <p:spPr>
              <a:xfrm>
                <a:off x="5298233" y="3622433"/>
                <a:ext cx="318046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3" name="Oval 1252"/>
              <p:cNvSpPr/>
              <p:nvPr/>
            </p:nvSpPr>
            <p:spPr>
              <a:xfrm>
                <a:off x="5217347" y="351630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>
              <a:xfrm>
                <a:off x="5509419" y="351630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4" name="Freeform 797"/>
              <p:cNvSpPr>
                <a:spLocks/>
              </p:cNvSpPr>
              <p:nvPr/>
            </p:nvSpPr>
            <p:spPr bwMode="auto">
              <a:xfrm>
                <a:off x="5276804" y="3619171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5" name="Freeform 798"/>
              <p:cNvSpPr>
                <a:spLocks/>
              </p:cNvSpPr>
              <p:nvPr/>
            </p:nvSpPr>
            <p:spPr bwMode="auto">
              <a:xfrm>
                <a:off x="5339124" y="3619171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6" name="Freeform 799"/>
              <p:cNvSpPr>
                <a:spLocks/>
              </p:cNvSpPr>
              <p:nvPr/>
            </p:nvSpPr>
            <p:spPr bwMode="auto">
              <a:xfrm>
                <a:off x="5312140" y="3560063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7" name="Freeform 800"/>
              <p:cNvSpPr>
                <a:spLocks/>
              </p:cNvSpPr>
              <p:nvPr/>
            </p:nvSpPr>
            <p:spPr bwMode="auto">
              <a:xfrm>
                <a:off x="5258493" y="3560384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8" name="Freeform 801"/>
              <p:cNvSpPr>
                <a:spLocks/>
              </p:cNvSpPr>
              <p:nvPr/>
            </p:nvSpPr>
            <p:spPr bwMode="auto">
              <a:xfrm>
                <a:off x="5259135" y="3619171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0" name="Freeform 812"/>
              <p:cNvSpPr>
                <a:spLocks/>
              </p:cNvSpPr>
              <p:nvPr/>
            </p:nvSpPr>
            <p:spPr bwMode="auto">
              <a:xfrm>
                <a:off x="5539192" y="3668457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1" name="Freeform 813"/>
              <p:cNvSpPr>
                <a:spLocks/>
              </p:cNvSpPr>
              <p:nvPr/>
            </p:nvSpPr>
            <p:spPr bwMode="auto">
              <a:xfrm>
                <a:off x="5539192" y="3586084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2" name="Freeform 814"/>
              <p:cNvSpPr>
                <a:spLocks/>
              </p:cNvSpPr>
              <p:nvPr/>
            </p:nvSpPr>
            <p:spPr bwMode="auto">
              <a:xfrm>
                <a:off x="5566037" y="3547839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3" name="Freeform 815"/>
              <p:cNvSpPr>
                <a:spLocks/>
              </p:cNvSpPr>
              <p:nvPr/>
            </p:nvSpPr>
            <p:spPr bwMode="auto">
              <a:xfrm>
                <a:off x="5588469" y="3563652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4" name="Freeform 816"/>
              <p:cNvSpPr>
                <a:spLocks noEditPoints="1"/>
              </p:cNvSpPr>
              <p:nvPr/>
            </p:nvSpPr>
            <p:spPr bwMode="auto">
              <a:xfrm>
                <a:off x="5545076" y="3596748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5" name="Group 1494">
              <a:extLst>
                <a:ext uri="{FF2B5EF4-FFF2-40B4-BE49-F238E27FC236}">
                  <a16:creationId xmlns:a16="http://schemas.microsoft.com/office/drawing/2014/main" id="{DEB2640A-CC2A-4B0C-B2C7-7A558B45B4BD}"/>
                </a:ext>
              </a:extLst>
            </p:cNvPr>
            <p:cNvGrpSpPr/>
            <p:nvPr/>
          </p:nvGrpSpPr>
          <p:grpSpPr>
            <a:xfrm>
              <a:off x="5273059" y="3127761"/>
              <a:ext cx="797407" cy="213263"/>
              <a:chOff x="5217347" y="3163239"/>
              <a:chExt cx="797407" cy="213263"/>
            </a:xfrm>
          </p:grpSpPr>
          <p:cxnSp>
            <p:nvCxnSpPr>
              <p:cNvPr id="1386" name="Straight Connector 1385"/>
              <p:cNvCxnSpPr/>
              <p:nvPr/>
            </p:nvCxnSpPr>
            <p:spPr>
              <a:xfrm>
                <a:off x="5298233" y="3269870"/>
                <a:ext cx="61069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7" name="Oval 1256"/>
              <p:cNvSpPr/>
              <p:nvPr/>
            </p:nvSpPr>
            <p:spPr>
              <a:xfrm>
                <a:off x="5509419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8" name="Oval 1257"/>
              <p:cNvSpPr/>
              <p:nvPr/>
            </p:nvSpPr>
            <p:spPr>
              <a:xfrm>
                <a:off x="5217347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" name="Oval 1258"/>
              <p:cNvSpPr/>
              <p:nvPr/>
            </p:nvSpPr>
            <p:spPr>
              <a:xfrm>
                <a:off x="5801491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5" name="Freeform 797"/>
              <p:cNvSpPr>
                <a:spLocks/>
              </p:cNvSpPr>
              <p:nvPr/>
            </p:nvSpPr>
            <p:spPr bwMode="auto">
              <a:xfrm>
                <a:off x="5568876" y="3266104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6" name="Freeform 798"/>
              <p:cNvSpPr>
                <a:spLocks/>
              </p:cNvSpPr>
              <p:nvPr/>
            </p:nvSpPr>
            <p:spPr bwMode="auto">
              <a:xfrm>
                <a:off x="5631196" y="3266104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7" name="Freeform 799"/>
              <p:cNvSpPr>
                <a:spLocks/>
              </p:cNvSpPr>
              <p:nvPr/>
            </p:nvSpPr>
            <p:spPr bwMode="auto">
              <a:xfrm>
                <a:off x="5604212" y="3206996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8" name="Freeform 800"/>
              <p:cNvSpPr>
                <a:spLocks/>
              </p:cNvSpPr>
              <p:nvPr/>
            </p:nvSpPr>
            <p:spPr bwMode="auto">
              <a:xfrm>
                <a:off x="5550565" y="3207317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9" name="Freeform 801"/>
              <p:cNvSpPr>
                <a:spLocks/>
              </p:cNvSpPr>
              <p:nvPr/>
            </p:nvSpPr>
            <p:spPr bwMode="auto">
              <a:xfrm>
                <a:off x="5551207" y="3266104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3" name="Freeform 792"/>
              <p:cNvSpPr>
                <a:spLocks/>
              </p:cNvSpPr>
              <p:nvPr/>
            </p:nvSpPr>
            <p:spPr bwMode="auto">
              <a:xfrm>
                <a:off x="5266134" y="3256851"/>
                <a:ext cx="115689" cy="87940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4" name="Freeform 793"/>
              <p:cNvSpPr>
                <a:spLocks/>
              </p:cNvSpPr>
              <p:nvPr/>
            </p:nvSpPr>
            <p:spPr bwMode="auto">
              <a:xfrm>
                <a:off x="5290467" y="3194951"/>
                <a:ext cx="69157" cy="69157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2" name="Freeform 788"/>
              <p:cNvSpPr>
                <a:spLocks/>
              </p:cNvSpPr>
              <p:nvPr/>
            </p:nvSpPr>
            <p:spPr bwMode="auto">
              <a:xfrm>
                <a:off x="5842964" y="3197651"/>
                <a:ext cx="140876" cy="14984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60708559-0ECE-4FA9-BC88-9AFC962F6BAD}"/>
                </a:ext>
              </a:extLst>
            </p:cNvPr>
            <p:cNvGrpSpPr/>
            <p:nvPr/>
          </p:nvGrpSpPr>
          <p:grpSpPr>
            <a:xfrm>
              <a:off x="5273059" y="4153100"/>
              <a:ext cx="1089479" cy="213263"/>
              <a:chOff x="5217347" y="4442960"/>
              <a:chExt cx="1089479" cy="213263"/>
            </a:xfrm>
          </p:grpSpPr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D371E7B3-F714-4A63-B046-8A920C88C10C}"/>
                  </a:ext>
                </a:extLst>
              </p:cNvPr>
              <p:cNvCxnSpPr/>
              <p:nvPr/>
            </p:nvCxnSpPr>
            <p:spPr>
              <a:xfrm>
                <a:off x="5298233" y="4549553"/>
                <a:ext cx="898761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CCA65EAD-7088-49EA-8D1F-8790F3C02E2F}"/>
                  </a:ext>
                </a:extLst>
              </p:cNvPr>
              <p:cNvSpPr/>
              <p:nvPr/>
            </p:nvSpPr>
            <p:spPr>
              <a:xfrm>
                <a:off x="5509419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DD922B86-2994-4C69-9F5E-EEC96EC444BF}"/>
                  </a:ext>
                </a:extLst>
              </p:cNvPr>
              <p:cNvSpPr/>
              <p:nvPr/>
            </p:nvSpPr>
            <p:spPr>
              <a:xfrm>
                <a:off x="5217347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233A756B-D79C-41DF-A204-7CE446C49EF8}"/>
                  </a:ext>
                </a:extLst>
              </p:cNvPr>
              <p:cNvSpPr/>
              <p:nvPr/>
            </p:nvSpPr>
            <p:spPr>
              <a:xfrm>
                <a:off x="5801491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77B0BC3A-617D-4828-B912-42E55BF388F5}"/>
                  </a:ext>
                </a:extLst>
              </p:cNvPr>
              <p:cNvSpPr/>
              <p:nvPr/>
            </p:nvSpPr>
            <p:spPr>
              <a:xfrm>
                <a:off x="6093563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Freeform 805">
                <a:extLst>
                  <a:ext uri="{FF2B5EF4-FFF2-40B4-BE49-F238E27FC236}">
                    <a16:creationId xmlns:a16="http://schemas.microsoft.com/office/drawing/2014/main" id="{6A2CD136-B216-4180-830A-887D06CA3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1972" y="4494759"/>
                <a:ext cx="126401" cy="19685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3" name="Freeform 806">
                <a:extLst>
                  <a:ext uri="{FF2B5EF4-FFF2-40B4-BE49-F238E27FC236}">
                    <a16:creationId xmlns:a16="http://schemas.microsoft.com/office/drawing/2014/main" id="{6D55BAFD-C1A5-475D-B578-FF3A8208D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1435" y="4484053"/>
                <a:ext cx="5526" cy="20031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4" name="Freeform 807">
                <a:extLst>
                  <a:ext uri="{FF2B5EF4-FFF2-40B4-BE49-F238E27FC236}">
                    <a16:creationId xmlns:a16="http://schemas.microsoft.com/office/drawing/2014/main" id="{59C7DFD9-EE5B-4D64-899E-4CDE36072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4420" y="4485780"/>
                <a:ext cx="5871" cy="18304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5" name="Freeform 808">
                <a:extLst>
                  <a:ext uri="{FF2B5EF4-FFF2-40B4-BE49-F238E27FC236}">
                    <a16:creationId xmlns:a16="http://schemas.microsoft.com/office/drawing/2014/main" id="{7DFB8516-4F60-4CD5-B5C0-4E1F52A3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1972" y="4520315"/>
                <a:ext cx="126746" cy="84958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6" name="Freeform 792">
                <a:extLst>
                  <a:ext uri="{FF2B5EF4-FFF2-40B4-BE49-F238E27FC236}">
                    <a16:creationId xmlns:a16="http://schemas.microsoft.com/office/drawing/2014/main" id="{48E5FAD5-F274-4A3A-9BDD-150B09548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134" y="4536572"/>
                <a:ext cx="115689" cy="87940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7" name="Freeform 793">
                <a:extLst>
                  <a:ext uri="{FF2B5EF4-FFF2-40B4-BE49-F238E27FC236}">
                    <a16:creationId xmlns:a16="http://schemas.microsoft.com/office/drawing/2014/main" id="{9630BF88-5810-4DA1-AE61-380A0DCC3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467" y="4474672"/>
                <a:ext cx="69157" cy="69157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8" name="Freeform 788">
                <a:extLst>
                  <a:ext uri="{FF2B5EF4-FFF2-40B4-BE49-F238E27FC236}">
                    <a16:creationId xmlns:a16="http://schemas.microsoft.com/office/drawing/2014/main" id="{43B604E6-C30C-4B55-A024-BA246E9AF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964" y="4477372"/>
                <a:ext cx="140876" cy="14984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9" name="Freeform 812">
                <a:extLst>
                  <a:ext uri="{FF2B5EF4-FFF2-40B4-BE49-F238E27FC236}">
                    <a16:creationId xmlns:a16="http://schemas.microsoft.com/office/drawing/2014/main" id="{804EAD99-AC99-4835-BE8C-0DDA87294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3336" y="4595111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0" name="Freeform 813">
                <a:extLst>
                  <a:ext uri="{FF2B5EF4-FFF2-40B4-BE49-F238E27FC236}">
                    <a16:creationId xmlns:a16="http://schemas.microsoft.com/office/drawing/2014/main" id="{0FF68DFD-8857-46F9-A1D4-1DF29E79D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3336" y="4512738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1" name="Freeform 814">
                <a:extLst>
                  <a:ext uri="{FF2B5EF4-FFF2-40B4-BE49-F238E27FC236}">
                    <a16:creationId xmlns:a16="http://schemas.microsoft.com/office/drawing/2014/main" id="{78BCC6CF-E54E-460B-9F97-918245ED0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0181" y="4474493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2" name="Freeform 815">
                <a:extLst>
                  <a:ext uri="{FF2B5EF4-FFF2-40B4-BE49-F238E27FC236}">
                    <a16:creationId xmlns:a16="http://schemas.microsoft.com/office/drawing/2014/main" id="{F1CD3582-2F9C-4BF8-86CD-899DA69E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613" y="4490306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3" name="Freeform 816">
                <a:extLst>
                  <a:ext uri="{FF2B5EF4-FFF2-40B4-BE49-F238E27FC236}">
                    <a16:creationId xmlns:a16="http://schemas.microsoft.com/office/drawing/2014/main" id="{FB4C915C-B27C-4CD0-B1E3-2E72DBB488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9220" y="4523402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F11A164-2347-4489-8058-CF6A7ACEE1E3}"/>
                </a:ext>
              </a:extLst>
            </p:cNvPr>
            <p:cNvGrpSpPr/>
            <p:nvPr/>
          </p:nvGrpSpPr>
          <p:grpSpPr>
            <a:xfrm>
              <a:off x="9443753" y="2215160"/>
              <a:ext cx="672607" cy="610173"/>
              <a:chOff x="9438991" y="2310413"/>
              <a:chExt cx="672607" cy="610173"/>
            </a:xfrm>
          </p:grpSpPr>
          <p:sp>
            <p:nvSpPr>
              <p:cNvPr id="1503" name="Right Bracket 1502">
                <a:extLst>
                  <a:ext uri="{FF2B5EF4-FFF2-40B4-BE49-F238E27FC236}">
                    <a16:creationId xmlns:a16="http://schemas.microsoft.com/office/drawing/2014/main" id="{CCCE68FE-5136-4593-BBD7-5B51F563B63F}"/>
                  </a:ext>
                </a:extLst>
              </p:cNvPr>
              <p:cNvSpPr/>
              <p:nvPr/>
            </p:nvSpPr>
            <p:spPr>
              <a:xfrm rot="16200000">
                <a:off x="9654543" y="2342024"/>
                <a:ext cx="63160" cy="379601"/>
              </a:xfrm>
              <a:prstGeom prst="rightBracket">
                <a:avLst>
                  <a:gd name="adj" fmla="val 103361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8" name="Right Bracket 747">
                <a:extLst>
                  <a:ext uri="{FF2B5EF4-FFF2-40B4-BE49-F238E27FC236}">
                    <a16:creationId xmlns:a16="http://schemas.microsoft.com/office/drawing/2014/main" id="{90D7B6BB-B8AA-4B4A-B622-2DAE351EF4D7}"/>
                  </a:ext>
                </a:extLst>
              </p:cNvPr>
              <p:cNvSpPr/>
              <p:nvPr/>
            </p:nvSpPr>
            <p:spPr>
              <a:xfrm rot="16200000">
                <a:off x="9843790" y="2587839"/>
                <a:ext cx="63160" cy="379601"/>
              </a:xfrm>
              <a:prstGeom prst="rightBracket">
                <a:avLst>
                  <a:gd name="adj" fmla="val 103361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49" name="Straight Connector 748">
                <a:extLst>
                  <a:ext uri="{FF2B5EF4-FFF2-40B4-BE49-F238E27FC236}">
                    <a16:creationId xmlns:a16="http://schemas.microsoft.com/office/drawing/2014/main" id="{7110E238-1911-4812-9B19-C99913B77C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73675" y="2537899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6" name="Group 775">
                <a:extLst>
                  <a:ext uri="{FF2B5EF4-FFF2-40B4-BE49-F238E27FC236}">
                    <a16:creationId xmlns:a16="http://schemas.microsoft.com/office/drawing/2014/main" id="{ADBDDB66-97E2-443A-A732-483931E81E2D}"/>
                  </a:ext>
                </a:extLst>
              </p:cNvPr>
              <p:cNvGrpSpPr/>
              <p:nvPr/>
            </p:nvGrpSpPr>
            <p:grpSpPr>
              <a:xfrm>
                <a:off x="9440564" y="2555683"/>
                <a:ext cx="113012" cy="126777"/>
                <a:chOff x="9659639" y="2277075"/>
                <a:chExt cx="113012" cy="126777"/>
              </a:xfrm>
              <a:solidFill>
                <a:schemeClr val="bg1"/>
              </a:solidFill>
            </p:grpSpPr>
            <p:sp>
              <p:nvSpPr>
                <p:cNvPr id="777" name="Freeform 43">
                  <a:extLst>
                    <a:ext uri="{FF2B5EF4-FFF2-40B4-BE49-F238E27FC236}">
                      <a16:creationId xmlns:a16="http://schemas.microsoft.com/office/drawing/2014/main" id="{064B991A-3571-4224-AEBD-082EF84F66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8" name="Oval 44">
                  <a:extLst>
                    <a:ext uri="{FF2B5EF4-FFF2-40B4-BE49-F238E27FC236}">
                      <a16:creationId xmlns:a16="http://schemas.microsoft.com/office/drawing/2014/main" id="{09226B2D-8715-4AA3-85B1-F8DAD37B1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779" name="Group 778">
                <a:extLst>
                  <a:ext uri="{FF2B5EF4-FFF2-40B4-BE49-F238E27FC236}">
                    <a16:creationId xmlns:a16="http://schemas.microsoft.com/office/drawing/2014/main" id="{CA10D31E-C1D0-4A86-A026-6FE8F9E65FA6}"/>
                  </a:ext>
                </a:extLst>
              </p:cNvPr>
              <p:cNvGrpSpPr/>
              <p:nvPr/>
            </p:nvGrpSpPr>
            <p:grpSpPr>
              <a:xfrm>
                <a:off x="9438991" y="2555683"/>
                <a:ext cx="113012" cy="126777"/>
                <a:chOff x="9659639" y="2277075"/>
                <a:chExt cx="113012" cy="126777"/>
              </a:xfrm>
            </p:grpSpPr>
            <p:sp>
              <p:nvSpPr>
                <p:cNvPr id="780" name="Freeform 43">
                  <a:extLst>
                    <a:ext uri="{FF2B5EF4-FFF2-40B4-BE49-F238E27FC236}">
                      <a16:creationId xmlns:a16="http://schemas.microsoft.com/office/drawing/2014/main" id="{582F4CD0-4144-4B95-9900-4DEBBEF20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1" name="Oval 44">
                  <a:extLst>
                    <a:ext uri="{FF2B5EF4-FFF2-40B4-BE49-F238E27FC236}">
                      <a16:creationId xmlns:a16="http://schemas.microsoft.com/office/drawing/2014/main" id="{4A77722F-B6AE-4EB6-B3EF-1022EE5C8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2273999-32F6-4C22-8C66-24580B7AF457}"/>
                  </a:ext>
                </a:extLst>
              </p:cNvPr>
              <p:cNvGrpSpPr/>
              <p:nvPr/>
            </p:nvGrpSpPr>
            <p:grpSpPr>
              <a:xfrm>
                <a:off x="9998586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782" name="Group 781">
                  <a:extLst>
                    <a:ext uri="{FF2B5EF4-FFF2-40B4-BE49-F238E27FC236}">
                      <a16:creationId xmlns:a16="http://schemas.microsoft.com/office/drawing/2014/main" id="{DAA03B7A-626B-4996-97EC-31ADF10B8940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783" name="Freeform 43">
                    <a:extLst>
                      <a:ext uri="{FF2B5EF4-FFF2-40B4-BE49-F238E27FC236}">
                        <a16:creationId xmlns:a16="http://schemas.microsoft.com/office/drawing/2014/main" id="{44DFF9CA-60ED-4DD1-8FFA-E9DA9C4FC3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84" name="Oval 44">
                    <a:extLst>
                      <a:ext uri="{FF2B5EF4-FFF2-40B4-BE49-F238E27FC236}">
                        <a16:creationId xmlns:a16="http://schemas.microsoft.com/office/drawing/2014/main" id="{418C6A49-6945-4504-A39D-D68915D257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85" name="Group 784">
                  <a:extLst>
                    <a:ext uri="{FF2B5EF4-FFF2-40B4-BE49-F238E27FC236}">
                      <a16:creationId xmlns:a16="http://schemas.microsoft.com/office/drawing/2014/main" id="{F1EC73A1-E0AD-402C-B8FC-AE577EE9D6C4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786" name="Freeform 43">
                    <a:extLst>
                      <a:ext uri="{FF2B5EF4-FFF2-40B4-BE49-F238E27FC236}">
                        <a16:creationId xmlns:a16="http://schemas.microsoft.com/office/drawing/2014/main" id="{89391B08-D908-465B-9256-8D2EE0E0B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87" name="Oval 44">
                    <a:extLst>
                      <a:ext uri="{FF2B5EF4-FFF2-40B4-BE49-F238E27FC236}">
                        <a16:creationId xmlns:a16="http://schemas.microsoft.com/office/drawing/2014/main" id="{044F0D26-7A22-4FF3-9A6C-4597DAFB29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8496788D-87D6-4B28-9E87-7AC71224AC4B}"/>
                  </a:ext>
                </a:extLst>
              </p:cNvPr>
              <p:cNvCxnSpPr/>
              <p:nvPr/>
            </p:nvCxnSpPr>
            <p:spPr>
              <a:xfrm>
                <a:off x="9871735" y="2687222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7" name="Group 796">
                <a:extLst>
                  <a:ext uri="{FF2B5EF4-FFF2-40B4-BE49-F238E27FC236}">
                    <a16:creationId xmlns:a16="http://schemas.microsoft.com/office/drawing/2014/main" id="{BDDA689C-F754-4EC1-A916-A499DA61EB7D}"/>
                  </a:ext>
                </a:extLst>
              </p:cNvPr>
              <p:cNvGrpSpPr/>
              <p:nvPr/>
            </p:nvGrpSpPr>
            <p:grpSpPr>
              <a:xfrm>
                <a:off x="9812284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798" name="Group 797">
                  <a:extLst>
                    <a:ext uri="{FF2B5EF4-FFF2-40B4-BE49-F238E27FC236}">
                      <a16:creationId xmlns:a16="http://schemas.microsoft.com/office/drawing/2014/main" id="{FAFA9847-1064-41A9-81D1-18B3BFBE672D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02" name="Freeform 43">
                    <a:extLst>
                      <a:ext uri="{FF2B5EF4-FFF2-40B4-BE49-F238E27FC236}">
                        <a16:creationId xmlns:a16="http://schemas.microsoft.com/office/drawing/2014/main" id="{9A459D7A-7A33-46F6-BD71-330546D6B2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3" name="Oval 44">
                    <a:extLst>
                      <a:ext uri="{FF2B5EF4-FFF2-40B4-BE49-F238E27FC236}">
                        <a16:creationId xmlns:a16="http://schemas.microsoft.com/office/drawing/2014/main" id="{FBF51357-1261-4EBD-B799-2FE6487A33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99" name="Group 798">
                  <a:extLst>
                    <a:ext uri="{FF2B5EF4-FFF2-40B4-BE49-F238E27FC236}">
                      <a16:creationId xmlns:a16="http://schemas.microsoft.com/office/drawing/2014/main" id="{673D7A5A-674A-4CA8-B55F-643F7FB75D6E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00" name="Freeform 43">
                    <a:extLst>
                      <a:ext uri="{FF2B5EF4-FFF2-40B4-BE49-F238E27FC236}">
                        <a16:creationId xmlns:a16="http://schemas.microsoft.com/office/drawing/2014/main" id="{66A50281-67E8-44C1-AEE5-AEE078E5D0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1" name="Oval 44">
                    <a:extLst>
                      <a:ext uri="{FF2B5EF4-FFF2-40B4-BE49-F238E27FC236}">
                        <a16:creationId xmlns:a16="http://schemas.microsoft.com/office/drawing/2014/main" id="{91307411-7C84-448E-989E-EC3ADE9F8F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12" name="Group 811">
                <a:extLst>
                  <a:ext uri="{FF2B5EF4-FFF2-40B4-BE49-F238E27FC236}">
                    <a16:creationId xmlns:a16="http://schemas.microsoft.com/office/drawing/2014/main" id="{65ABFB08-F7F5-42C1-A01B-951C7BE54EEA}"/>
                  </a:ext>
                </a:extLst>
              </p:cNvPr>
              <p:cNvGrpSpPr/>
              <p:nvPr/>
            </p:nvGrpSpPr>
            <p:grpSpPr>
              <a:xfrm>
                <a:off x="9998586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FA21C2AB-B670-4CFB-8205-F467A0EB0FEC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17" name="Freeform 43">
                    <a:extLst>
                      <a:ext uri="{FF2B5EF4-FFF2-40B4-BE49-F238E27FC236}">
                        <a16:creationId xmlns:a16="http://schemas.microsoft.com/office/drawing/2014/main" id="{2778C6F2-438C-4957-9D56-F9962D132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8" name="Oval 44">
                    <a:extLst>
                      <a:ext uri="{FF2B5EF4-FFF2-40B4-BE49-F238E27FC236}">
                        <a16:creationId xmlns:a16="http://schemas.microsoft.com/office/drawing/2014/main" id="{21B33324-3B01-4A1D-92E5-770BE6764F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086E1838-C428-442D-8EC7-4CF7A32F1015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15" name="Freeform 43">
                    <a:extLst>
                      <a:ext uri="{FF2B5EF4-FFF2-40B4-BE49-F238E27FC236}">
                        <a16:creationId xmlns:a16="http://schemas.microsoft.com/office/drawing/2014/main" id="{C0A33BF7-3B32-4216-873D-AB89801438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6" name="Oval 44">
                    <a:extLst>
                      <a:ext uri="{FF2B5EF4-FFF2-40B4-BE49-F238E27FC236}">
                        <a16:creationId xmlns:a16="http://schemas.microsoft.com/office/drawing/2014/main" id="{34BDED59-0EC4-4031-B3BD-6FB475EBFA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EA285B3-05AF-4A34-92A7-EBAAFDDB00BC}"/>
                  </a:ext>
                </a:extLst>
              </p:cNvPr>
              <p:cNvCxnSpPr/>
              <p:nvPr/>
            </p:nvCxnSpPr>
            <p:spPr>
              <a:xfrm>
                <a:off x="9686123" y="2426494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E369C71A-B0F5-47FD-9A88-5FD0FEC93E2A}"/>
                  </a:ext>
                </a:extLst>
              </p:cNvPr>
              <p:cNvGrpSpPr/>
              <p:nvPr/>
            </p:nvGrpSpPr>
            <p:grpSpPr>
              <a:xfrm>
                <a:off x="9629617" y="2310413"/>
                <a:ext cx="113012" cy="126777"/>
                <a:chOff x="9659639" y="2277075"/>
                <a:chExt cx="113012" cy="126777"/>
              </a:xfrm>
              <a:solidFill>
                <a:schemeClr val="bg1"/>
              </a:solidFill>
            </p:grpSpPr>
            <p:sp>
              <p:nvSpPr>
                <p:cNvPr id="774" name="Freeform 43">
                  <a:extLst>
                    <a:ext uri="{FF2B5EF4-FFF2-40B4-BE49-F238E27FC236}">
                      <a16:creationId xmlns:a16="http://schemas.microsoft.com/office/drawing/2014/main" id="{435DA7E7-4690-4AC7-AE10-F7F85F10C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5" name="Oval 44">
                  <a:extLst>
                    <a:ext uri="{FF2B5EF4-FFF2-40B4-BE49-F238E27FC236}">
                      <a16:creationId xmlns:a16="http://schemas.microsoft.com/office/drawing/2014/main" id="{1F51C1EC-C495-4D50-9CEA-C51AD2303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1FC9E80F-6DF6-4592-8FAE-5FA8AE61FD90}"/>
                  </a:ext>
                </a:extLst>
              </p:cNvPr>
              <p:cNvGrpSpPr/>
              <p:nvPr/>
            </p:nvGrpSpPr>
            <p:grpSpPr>
              <a:xfrm>
                <a:off x="9629617" y="2310413"/>
                <a:ext cx="113012" cy="126777"/>
                <a:chOff x="9659639" y="2277075"/>
                <a:chExt cx="113012" cy="126777"/>
              </a:xfrm>
            </p:grpSpPr>
            <p:sp>
              <p:nvSpPr>
                <p:cNvPr id="750" name="Freeform 43">
                  <a:extLst>
                    <a:ext uri="{FF2B5EF4-FFF2-40B4-BE49-F238E27FC236}">
                      <a16:creationId xmlns:a16="http://schemas.microsoft.com/office/drawing/2014/main" id="{5DFE79C2-4A9A-44C7-AA0A-0A9938578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1" name="Oval 44">
                  <a:extLst>
                    <a:ext uri="{FF2B5EF4-FFF2-40B4-BE49-F238E27FC236}">
                      <a16:creationId xmlns:a16="http://schemas.microsoft.com/office/drawing/2014/main" id="{7C6D30D7-0DE3-4456-B80F-96A7AEB54B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23D94A2F-5ADA-4494-8E53-ABAB3EC3627A}"/>
                  </a:ext>
                </a:extLst>
              </p:cNvPr>
              <p:cNvGrpSpPr/>
              <p:nvPr/>
            </p:nvGrpSpPr>
            <p:grpSpPr>
              <a:xfrm>
                <a:off x="9629617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05" name="Group 804">
                  <a:extLst>
                    <a:ext uri="{FF2B5EF4-FFF2-40B4-BE49-F238E27FC236}">
                      <a16:creationId xmlns:a16="http://schemas.microsoft.com/office/drawing/2014/main" id="{C46C07B4-451C-4FDB-8B2D-6D1D6C754F81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09" name="Freeform 43">
                    <a:extLst>
                      <a:ext uri="{FF2B5EF4-FFF2-40B4-BE49-F238E27FC236}">
                        <a16:creationId xmlns:a16="http://schemas.microsoft.com/office/drawing/2014/main" id="{BAF300F0-A0F7-4927-BD06-A84ACE6D04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0" name="Oval 44">
                    <a:extLst>
                      <a:ext uri="{FF2B5EF4-FFF2-40B4-BE49-F238E27FC236}">
                        <a16:creationId xmlns:a16="http://schemas.microsoft.com/office/drawing/2014/main" id="{3A26D30C-C967-4E34-9A65-45027C67D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06" name="Group 805">
                  <a:extLst>
                    <a:ext uri="{FF2B5EF4-FFF2-40B4-BE49-F238E27FC236}">
                      <a16:creationId xmlns:a16="http://schemas.microsoft.com/office/drawing/2014/main" id="{0C56E153-BF2C-4250-B64D-33005CACEAE7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07" name="Freeform 43">
                    <a:extLst>
                      <a:ext uri="{FF2B5EF4-FFF2-40B4-BE49-F238E27FC236}">
                        <a16:creationId xmlns:a16="http://schemas.microsoft.com/office/drawing/2014/main" id="{CD54AC64-9250-4FF2-9D32-FF25B68203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8" name="Oval 44">
                    <a:extLst>
                      <a:ext uri="{FF2B5EF4-FFF2-40B4-BE49-F238E27FC236}">
                        <a16:creationId xmlns:a16="http://schemas.microsoft.com/office/drawing/2014/main" id="{8A240541-2E2D-42AD-A794-656CEAE2B6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26" name="Group 825">
                <a:extLst>
                  <a:ext uri="{FF2B5EF4-FFF2-40B4-BE49-F238E27FC236}">
                    <a16:creationId xmlns:a16="http://schemas.microsoft.com/office/drawing/2014/main" id="{3D95F7BD-ADD8-4603-BB6A-3F4E82A52AAB}"/>
                  </a:ext>
                </a:extLst>
              </p:cNvPr>
              <p:cNvGrpSpPr/>
              <p:nvPr/>
            </p:nvGrpSpPr>
            <p:grpSpPr>
              <a:xfrm>
                <a:off x="9629617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27" name="Group 826">
                  <a:extLst>
                    <a:ext uri="{FF2B5EF4-FFF2-40B4-BE49-F238E27FC236}">
                      <a16:creationId xmlns:a16="http://schemas.microsoft.com/office/drawing/2014/main" id="{646FF8F3-2C51-426E-9108-0884B464716A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31" name="Freeform 43">
                    <a:extLst>
                      <a:ext uri="{FF2B5EF4-FFF2-40B4-BE49-F238E27FC236}">
                        <a16:creationId xmlns:a16="http://schemas.microsoft.com/office/drawing/2014/main" id="{02EA057D-78B3-4601-A953-EFAD7CFEB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2" name="Oval 44">
                    <a:extLst>
                      <a:ext uri="{FF2B5EF4-FFF2-40B4-BE49-F238E27FC236}">
                        <a16:creationId xmlns:a16="http://schemas.microsoft.com/office/drawing/2014/main" id="{D893D7CC-ACB7-431B-866A-415159DC1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7EC3791D-E5C0-4DF2-A634-8E0BB51673B1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29" name="Freeform 43">
                    <a:extLst>
                      <a:ext uri="{FF2B5EF4-FFF2-40B4-BE49-F238E27FC236}">
                        <a16:creationId xmlns:a16="http://schemas.microsoft.com/office/drawing/2014/main" id="{61C743E0-C518-4926-8B17-C52403821C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0" name="Oval 44">
                    <a:extLst>
                      <a:ext uri="{FF2B5EF4-FFF2-40B4-BE49-F238E27FC236}">
                        <a16:creationId xmlns:a16="http://schemas.microsoft.com/office/drawing/2014/main" id="{71748573-2352-4532-AA51-DD23BC7D86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072980B5-2FC3-4728-8E37-7AC2242DECC0}"/>
                  </a:ext>
                </a:extLst>
              </p:cNvPr>
              <p:cNvGrpSpPr/>
              <p:nvPr/>
            </p:nvGrpSpPr>
            <p:grpSpPr>
              <a:xfrm>
                <a:off x="9814102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34" name="Group 833">
                  <a:extLst>
                    <a:ext uri="{FF2B5EF4-FFF2-40B4-BE49-F238E27FC236}">
                      <a16:creationId xmlns:a16="http://schemas.microsoft.com/office/drawing/2014/main" id="{4DC08816-3001-4A0A-9ACD-E5C87FF4056F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38" name="Freeform 43">
                    <a:extLst>
                      <a:ext uri="{FF2B5EF4-FFF2-40B4-BE49-F238E27FC236}">
                        <a16:creationId xmlns:a16="http://schemas.microsoft.com/office/drawing/2014/main" id="{E7958B8A-A487-46D5-8ACE-A05D29DFF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9" name="Oval 44">
                    <a:extLst>
                      <a:ext uri="{FF2B5EF4-FFF2-40B4-BE49-F238E27FC236}">
                        <a16:creationId xmlns:a16="http://schemas.microsoft.com/office/drawing/2014/main" id="{C0EA5A73-8D07-4D7B-ABEF-639BC35786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676D1D58-C102-46A6-8E89-71AD965D99A7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36" name="Freeform 43">
                    <a:extLst>
                      <a:ext uri="{FF2B5EF4-FFF2-40B4-BE49-F238E27FC236}">
                        <a16:creationId xmlns:a16="http://schemas.microsoft.com/office/drawing/2014/main" id="{62AD1716-80EF-4527-B2F6-B56AF88CFA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7" name="Oval 44">
                    <a:extLst>
                      <a:ext uri="{FF2B5EF4-FFF2-40B4-BE49-F238E27FC236}">
                        <a16:creationId xmlns:a16="http://schemas.microsoft.com/office/drawing/2014/main" id="{8C76560E-46CF-48AC-A108-07B54102A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F0D1370D-340F-4FCE-AA13-EE6221CC5DE8}"/>
                </a:ext>
              </a:extLst>
            </p:cNvPr>
            <p:cNvSpPr/>
            <p:nvPr/>
          </p:nvSpPr>
          <p:spPr>
            <a:xfrm rot="16200000">
              <a:off x="1505533" y="3853559"/>
              <a:ext cx="216382" cy="128528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0" name="Isosceles Triangle 839">
              <a:extLst>
                <a:ext uri="{FF2B5EF4-FFF2-40B4-BE49-F238E27FC236}">
                  <a16:creationId xmlns:a16="http://schemas.microsoft.com/office/drawing/2014/main" id="{CF0F1018-76EF-4E69-924E-9A13E843F0E7}"/>
                </a:ext>
              </a:extLst>
            </p:cNvPr>
            <p:cNvSpPr/>
            <p:nvPr/>
          </p:nvSpPr>
          <p:spPr>
            <a:xfrm rot="5400000">
              <a:off x="10561268" y="3853559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1" name="Isosceles Triangle 840">
              <a:extLst>
                <a:ext uri="{FF2B5EF4-FFF2-40B4-BE49-F238E27FC236}">
                  <a16:creationId xmlns:a16="http://schemas.microsoft.com/office/drawing/2014/main" id="{72EE17DB-31EC-41DC-BC16-FC0ED43D3DA6}"/>
                </a:ext>
              </a:extLst>
            </p:cNvPr>
            <p:cNvSpPr/>
            <p:nvPr/>
          </p:nvSpPr>
          <p:spPr>
            <a:xfrm rot="5400000">
              <a:off x="10561268" y="3079652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2" name="Isosceles Triangle 841">
              <a:extLst>
                <a:ext uri="{FF2B5EF4-FFF2-40B4-BE49-F238E27FC236}">
                  <a16:creationId xmlns:a16="http://schemas.microsoft.com/office/drawing/2014/main" id="{8D46D302-46F3-43F6-9212-7A77274FCB9F}"/>
                </a:ext>
              </a:extLst>
            </p:cNvPr>
            <p:cNvSpPr/>
            <p:nvPr/>
          </p:nvSpPr>
          <p:spPr>
            <a:xfrm rot="5400000">
              <a:off x="10561268" y="4663184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A436A-C5D0-C440-BC63-AE1ADBC2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175" y="62845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7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3" grpId="0"/>
      <p:bldP spid="18" grpId="0" animBg="1"/>
      <p:bldP spid="535" grpId="0"/>
      <p:bldP spid="543" grpId="0"/>
      <p:bldP spid="544" grpId="0"/>
      <p:bldP spid="534" grpId="0"/>
      <p:bldP spid="549" grpId="0" animBg="1"/>
      <p:bldP spid="527" grpId="0" animBg="1"/>
      <p:bldP spid="530" grpId="0" animBg="1"/>
      <p:bldP spid="537" grpId="0" animBg="1"/>
      <p:bldP spid="550" grpId="0" animBg="1"/>
      <p:bldP spid="552" grpId="0" animBg="1"/>
      <p:bldP spid="57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476B8-A147-7845-8412-AA0D6469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028825"/>
            <a:ext cx="12153900" cy="262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EE164-8232-6A48-87E0-EDE9CA72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and extract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3023C-AB93-0C4B-8416-0BF2FC2E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757A56DC-8598-4346-ABCF-1EA09E5B93E3}"/>
              </a:ext>
            </a:extLst>
          </p:cNvPr>
          <p:cNvSpPr/>
          <p:nvPr/>
        </p:nvSpPr>
        <p:spPr>
          <a:xfrm>
            <a:off x="6096000" y="971549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7202"/>
              <a:gd name="adj6" fmla="val -64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2 fields only.  </a:t>
            </a:r>
            <a:r>
              <a:rPr lang="en-US" sz="2400" dirty="0">
                <a:solidFill>
                  <a:srgbClr val="1299D5"/>
                </a:solidFill>
              </a:rPr>
              <a:t>An inline RECORD definition 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3076DD03-4AAD-FF49-89BF-D1A8995FACA8}"/>
              </a:ext>
            </a:extLst>
          </p:cNvPr>
          <p:cNvSpPr/>
          <p:nvPr/>
        </p:nvSpPr>
        <p:spPr>
          <a:xfrm>
            <a:off x="6534150" y="4905374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6506"/>
              <a:gd name="adj6" fmla="val 9383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a separator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CDDF0-E88C-244A-81A6-BEBC33D4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419225"/>
            <a:ext cx="290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56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DD5AA-9F12-554B-A272-CD405CF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3F7F9-F24B-0141-B17C-5C860213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511"/>
            <a:ext cx="12192000" cy="2222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A44DB-033A-4C4B-94D2-30B38A986A0E}"/>
              </a:ext>
            </a:extLst>
          </p:cNvPr>
          <p:cNvSpPr txBox="1"/>
          <p:nvPr/>
        </p:nvSpPr>
        <p:spPr>
          <a:xfrm>
            <a:off x="2028404" y="822044"/>
            <a:ext cx="525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shows exactly 2 fields</a:t>
            </a:r>
          </a:p>
        </p:txBody>
      </p:sp>
    </p:spTree>
    <p:extLst>
      <p:ext uri="{BB962C8B-B14F-4D97-AF65-F5344CB8AC3E}">
        <p14:creationId xmlns:p14="http://schemas.microsoft.com/office/powerpoint/2010/main" val="3637926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C7CFB-D6F3-BC41-8FED-7EE7F92F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014"/>
            <a:ext cx="12192000" cy="3909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939EC-609E-9748-9A44-7BF83512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23121"/>
            <a:ext cx="11382375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EXTRACT FIELDS (REUSABLE USING RECORD)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70693-B801-FF46-BD60-043339E6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8C6D7E02-5DBB-F94D-9733-DCE5A8632D16}"/>
              </a:ext>
            </a:extLst>
          </p:cNvPr>
          <p:cNvSpPr/>
          <p:nvPr/>
        </p:nvSpPr>
        <p:spPr>
          <a:xfrm>
            <a:off x="7639050" y="883181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1696"/>
              <a:gd name="adj6" fmla="val -89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RECORD</a:t>
            </a:r>
            <a:r>
              <a:rPr lang="en-US" sz="2400" dirty="0"/>
              <a:t> definition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54E5E736-E383-B948-825E-7ADA2E67BB2A}"/>
              </a:ext>
            </a:extLst>
          </p:cNvPr>
          <p:cNvSpPr/>
          <p:nvPr/>
        </p:nvSpPr>
        <p:spPr>
          <a:xfrm>
            <a:off x="7658100" y="4426481"/>
            <a:ext cx="3810001" cy="167086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54"/>
              <a:gd name="adj6" fmla="val -89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first record in the file is contains the titles for the fields, we can ignore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BA768-9E7B-C146-A00A-EAAB498C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414"/>
            <a:ext cx="290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6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889E-B1BD-C246-B74B-68B1CC2C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927"/>
            <a:ext cx="12192000" cy="4466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9D182-3B75-4C47-8706-20A6FBDA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123121"/>
            <a:ext cx="11495213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EXTRACT FIELDS (REUSABLE USING MODULE)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4FB19-D551-4944-BC75-53A8127F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59021DAC-EB6D-0C48-8024-41D20DAAAC7E}"/>
              </a:ext>
            </a:extLst>
          </p:cNvPr>
          <p:cNvSpPr/>
          <p:nvPr/>
        </p:nvSpPr>
        <p:spPr>
          <a:xfrm>
            <a:off x="7677150" y="1216556"/>
            <a:ext cx="3810001" cy="12218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9667"/>
              <a:gd name="adj6" fmla="val -144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MODULE</a:t>
            </a:r>
            <a:r>
              <a:rPr lang="en-US" sz="2400" dirty="0"/>
              <a:t> definition encapsulates related code to promote reuse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8A815-F858-5643-B33D-221C91F1C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327"/>
            <a:ext cx="290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ECL is a </a:t>
            </a:r>
            <a:r>
              <a:rPr lang="en-US" sz="2400" dirty="0">
                <a:solidFill>
                  <a:srgbClr val="1299D5"/>
                </a:solidFill>
              </a:rPr>
              <a:t>Declarative</a:t>
            </a:r>
            <a:r>
              <a:rPr lang="en-US" sz="2400" dirty="0"/>
              <a:t> programming language, optimized by the ECL Compiler to a </a:t>
            </a:r>
            <a:r>
              <a:rPr lang="en-US" sz="2400" dirty="0">
                <a:solidFill>
                  <a:srgbClr val="1299D5"/>
                </a:solidFill>
              </a:rPr>
              <a:t>Dataflow</a:t>
            </a:r>
            <a:r>
              <a:rPr lang="en-US" sz="2400" dirty="0"/>
              <a:t> graph</a:t>
            </a:r>
          </a:p>
          <a:p>
            <a:r>
              <a:rPr lang="en-US" sz="2400" dirty="0"/>
              <a:t>An ECL program contains </a:t>
            </a:r>
            <a:r>
              <a:rPr lang="en-US" sz="2400" dirty="0">
                <a:solidFill>
                  <a:srgbClr val="1299D5"/>
                </a:solidFill>
              </a:rPr>
              <a:t>ACTIONS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1299D5"/>
                </a:solidFill>
              </a:rPr>
              <a:t>DECLARATIONS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DATASET</a:t>
            </a:r>
            <a:r>
              <a:rPr lang="en-US" sz="2400" dirty="0"/>
              <a:t> represents a reference to data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RECORD</a:t>
            </a:r>
            <a:r>
              <a:rPr lang="en-US" sz="2400" dirty="0"/>
              <a:t> defines a layout of a DATASET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MODULE</a:t>
            </a:r>
            <a:r>
              <a:rPr lang="en-US" sz="2400" dirty="0"/>
              <a:t> encapsulates related code to promote reuse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A9BD7"/>
                </a:solidFill>
              </a:rPr>
              <a:t>Workunit</a:t>
            </a:r>
            <a:r>
              <a:rPr lang="en-US" sz="2400" dirty="0"/>
              <a:t> = execution metadata + output + code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65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55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48A9-1A9A-A047-827E-BA3B56CE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299D5"/>
                </a:solidFill>
              </a:rPr>
              <a:t>project</a:t>
            </a:r>
            <a:r>
              <a:rPr lang="en-US" dirty="0"/>
              <a:t> Transform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5A412-7EA1-3443-8AFF-C859B87A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271E6E-258F-5F4A-B042-786659D01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9812"/>
              </p:ext>
            </p:extLst>
          </p:nvPr>
        </p:nvGraphicFramePr>
        <p:xfrm>
          <a:off x="56216" y="2138471"/>
          <a:ext cx="3883029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4698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2448331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</a:tblGrid>
              <a:tr h="357081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Datetime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(STRING)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632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2BBF8D-127B-934D-82F5-6FFF05747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730" y="5055765"/>
            <a:ext cx="7729728" cy="1283536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299D5"/>
                </a:solidFill>
              </a:rPr>
              <a:t>Transforms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source</a:t>
            </a:r>
            <a:r>
              <a:rPr lang="en-US" sz="2400" dirty="0"/>
              <a:t> dataset to </a:t>
            </a:r>
            <a:r>
              <a:rPr lang="en-US" sz="2400" u="sng" dirty="0">
                <a:solidFill>
                  <a:srgbClr val="1299D5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destination</a:t>
            </a:r>
            <a:r>
              <a:rPr lang="en-US" sz="2400" dirty="0"/>
              <a:t> dataset, where, for every source record exactly one destination record is produced.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D21562-ACF5-C641-8598-8EA35F4FC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185392"/>
              </p:ext>
            </p:extLst>
          </p:nvPr>
        </p:nvGraphicFramePr>
        <p:xfrm>
          <a:off x="5067301" y="2135720"/>
          <a:ext cx="6955597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3257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691009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540600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880731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</a:tblGrid>
              <a:tr h="338666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6326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F6997EAD-E757-BE48-B8A4-60B2917F703C}"/>
              </a:ext>
            </a:extLst>
          </p:cNvPr>
          <p:cNvSpPr/>
          <p:nvPr/>
        </p:nvSpPr>
        <p:spPr>
          <a:xfrm>
            <a:off x="4031742" y="2726309"/>
            <a:ext cx="978408" cy="484632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027570-19FD-414B-85EC-ED2368376052}"/>
              </a:ext>
            </a:extLst>
          </p:cNvPr>
          <p:cNvCxnSpPr>
            <a:cxnSpLocks/>
          </p:cNvCxnSpPr>
          <p:nvPr/>
        </p:nvCxnSpPr>
        <p:spPr>
          <a:xfrm flipH="1" flipV="1">
            <a:off x="2219327" y="4258353"/>
            <a:ext cx="2057398" cy="9232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DB6523-83DD-4745-82B5-52C056B6996C}"/>
              </a:ext>
            </a:extLst>
          </p:cNvPr>
          <p:cNvCxnSpPr>
            <a:cxnSpLocks/>
          </p:cNvCxnSpPr>
          <p:nvPr/>
        </p:nvCxnSpPr>
        <p:spPr>
          <a:xfrm flipV="1">
            <a:off x="7267575" y="4295775"/>
            <a:ext cx="1525173" cy="8858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013B47-B355-4B4F-877B-06DD7E7D3C99}"/>
              </a:ext>
            </a:extLst>
          </p:cNvPr>
          <p:cNvSpPr txBox="1">
            <a:spLocks/>
          </p:cNvSpPr>
          <p:nvPr/>
        </p:nvSpPr>
        <p:spPr>
          <a:xfrm>
            <a:off x="710405" y="1323465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Dataset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691670-E34B-5B4A-91AE-CC10C1B4D955}"/>
              </a:ext>
            </a:extLst>
          </p:cNvPr>
          <p:cNvSpPr txBox="1">
            <a:spLocks/>
          </p:cNvSpPr>
          <p:nvPr/>
        </p:nvSpPr>
        <p:spPr>
          <a:xfrm>
            <a:off x="7195655" y="1296448"/>
            <a:ext cx="2698887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Dataset</a:t>
            </a:r>
          </a:p>
        </p:txBody>
      </p:sp>
    </p:spTree>
    <p:extLst>
      <p:ext uri="{BB962C8B-B14F-4D97-AF65-F5344CB8AC3E}">
        <p14:creationId xmlns:p14="http://schemas.microsoft.com/office/powerpoint/2010/main" val="40745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C8DEE-54C6-D34F-B834-26C1C92D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9525"/>
            <a:ext cx="969351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540B1-57B4-9B48-9FDC-F7A96E5C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E2B360-5526-4645-B79C-7FCEEF94720F}"/>
              </a:ext>
            </a:extLst>
          </p:cNvPr>
          <p:cNvSpPr txBox="1">
            <a:spLocks/>
          </p:cNvSpPr>
          <p:nvPr/>
        </p:nvSpPr>
        <p:spPr>
          <a:xfrm>
            <a:off x="7093606" y="127584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53AA8-4455-8942-B07E-485D63523FC4}"/>
              </a:ext>
            </a:extLst>
          </p:cNvPr>
          <p:cNvSpPr txBox="1">
            <a:spLocks/>
          </p:cNvSpPr>
          <p:nvPr/>
        </p:nvSpPr>
        <p:spPr>
          <a:xfrm>
            <a:off x="7093606" y="4287541"/>
            <a:ext cx="24694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46B9A-B752-FB47-B002-D586A4BD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353" y="9525"/>
            <a:ext cx="3200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18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3FF61-0A28-2044-AD1C-FB523300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29914-442C-CA42-B0F8-EDAE9A19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BA3CAE-446E-B540-AE0F-66CB6A82A103}"/>
              </a:ext>
            </a:extLst>
          </p:cNvPr>
          <p:cNvSpPr txBox="1">
            <a:spLocks/>
          </p:cNvSpPr>
          <p:nvPr/>
        </p:nvSpPr>
        <p:spPr>
          <a:xfrm>
            <a:off x="7569856" y="1257806"/>
            <a:ext cx="28123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Apply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5DB42-EA09-8544-8EC5-49800052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053" y="28942"/>
            <a:ext cx="3200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22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111161-AE70-2240-ABE5-6FE84307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391"/>
            <a:ext cx="12192000" cy="26525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BC4CD-5C68-1E4F-9F55-39389301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E7913-F0EC-CB4B-B5D3-566FBCA8C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86" y="555625"/>
            <a:ext cx="11684000" cy="2489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53FBA4-3B5D-0C45-A50F-6FB7B76AEBF2}"/>
              </a:ext>
            </a:extLst>
          </p:cNvPr>
          <p:cNvSpPr txBox="1">
            <a:spLocks/>
          </p:cNvSpPr>
          <p:nvPr/>
        </p:nvSpPr>
        <p:spPr>
          <a:xfrm>
            <a:off x="9534336" y="172393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A6341B-FB96-7944-A2EB-A5BECE967DB5}"/>
              </a:ext>
            </a:extLst>
          </p:cNvPr>
          <p:cNvSpPr txBox="1">
            <a:spLocks/>
          </p:cNvSpPr>
          <p:nvPr/>
        </p:nvSpPr>
        <p:spPr>
          <a:xfrm>
            <a:off x="9534337" y="4103112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36186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063" y="1478597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5" y="1478597"/>
            <a:ext cx="2607025" cy="260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38" y="79457"/>
            <a:ext cx="11513969" cy="874319"/>
          </a:xfrm>
        </p:spPr>
        <p:txBody>
          <a:bodyPr/>
          <a:lstStyle/>
          <a:p>
            <a:r>
              <a:rPr lang="en-US" dirty="0"/>
              <a:t>The HPCC Systems Components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7153" y="2334381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/>
              <a:t>Structured</a:t>
            </a:r>
          </a:p>
          <a:p>
            <a:pPr algn="ctr"/>
            <a:r>
              <a:rPr lang="en-US" sz="1200" dirty="0"/>
              <a:t>Unstructured</a:t>
            </a:r>
          </a:p>
          <a:p>
            <a:pPr algn="ctr"/>
            <a:r>
              <a:rPr lang="en-US" sz="1200" dirty="0"/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491874" y="260658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3248606" y="2760474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6707723" y="249310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7365298" y="3774082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6302446" y="3785080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150722" y="4347566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/>
              <a:t>Programming Language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3384006" y="478269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904784" y="4476561"/>
            <a:ext cx="153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/>
              <a:t>Using VS Code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79901" y="1373980"/>
            <a:ext cx="2343150" cy="2343150"/>
            <a:chOff x="4279901" y="1711325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711325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92976" y="1480343"/>
            <a:ext cx="2244725" cy="2239963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059238" y="1112043"/>
            <a:ext cx="5795963" cy="4721225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5976938" y="3979068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7920038" y="4388643"/>
            <a:ext cx="1633538" cy="1087438"/>
          </a:xfrm>
          <a:custGeom>
            <a:avLst/>
            <a:gdLst>
              <a:gd name="T0" fmla="*/ 1256 w 1290"/>
              <a:gd name="T1" fmla="*/ 860 h 860"/>
              <a:gd name="T2" fmla="*/ 70 w 1290"/>
              <a:gd name="T3" fmla="*/ 860 h 860"/>
              <a:gd name="T4" fmla="*/ 36 w 1290"/>
              <a:gd name="T5" fmla="*/ 827 h 860"/>
              <a:gd name="T6" fmla="*/ 70 w 1290"/>
              <a:gd name="T7" fmla="*/ 793 h 860"/>
              <a:gd name="T8" fmla="*/ 1222 w 1290"/>
              <a:gd name="T9" fmla="*/ 793 h 860"/>
              <a:gd name="T10" fmla="*/ 1222 w 1290"/>
              <a:gd name="T11" fmla="*/ 68 h 860"/>
              <a:gd name="T12" fmla="*/ 34 w 1290"/>
              <a:gd name="T13" fmla="*/ 68 h 860"/>
              <a:gd name="T14" fmla="*/ 0 w 1290"/>
              <a:gd name="T15" fmla="*/ 34 h 860"/>
              <a:gd name="T16" fmla="*/ 34 w 1290"/>
              <a:gd name="T17" fmla="*/ 0 h 860"/>
              <a:gd name="T18" fmla="*/ 1256 w 1290"/>
              <a:gd name="T19" fmla="*/ 0 h 860"/>
              <a:gd name="T20" fmla="*/ 1290 w 1290"/>
              <a:gd name="T21" fmla="*/ 34 h 860"/>
              <a:gd name="T22" fmla="*/ 1290 w 1290"/>
              <a:gd name="T23" fmla="*/ 827 h 860"/>
              <a:gd name="T24" fmla="*/ 1256 w 1290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0" h="860">
                <a:moveTo>
                  <a:pt x="1256" y="860"/>
                </a:moveTo>
                <a:cubicBezTo>
                  <a:pt x="70" y="860"/>
                  <a:pt x="70" y="860"/>
                  <a:pt x="70" y="860"/>
                </a:cubicBezTo>
                <a:cubicBezTo>
                  <a:pt x="51" y="860"/>
                  <a:pt x="36" y="845"/>
                  <a:pt x="36" y="827"/>
                </a:cubicBezTo>
                <a:cubicBezTo>
                  <a:pt x="36" y="808"/>
                  <a:pt x="51" y="793"/>
                  <a:pt x="70" y="793"/>
                </a:cubicBezTo>
                <a:cubicBezTo>
                  <a:pt x="1222" y="793"/>
                  <a:pt x="1222" y="793"/>
                  <a:pt x="1222" y="793"/>
                </a:cubicBezTo>
                <a:cubicBezTo>
                  <a:pt x="1222" y="68"/>
                  <a:pt x="1222" y="68"/>
                  <a:pt x="1222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16" y="68"/>
                  <a:pt x="0" y="52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256" y="0"/>
                  <a:pt x="1256" y="0"/>
                  <a:pt x="1256" y="0"/>
                </a:cubicBezTo>
                <a:cubicBezTo>
                  <a:pt x="1275" y="0"/>
                  <a:pt x="1290" y="15"/>
                  <a:pt x="1290" y="34"/>
                </a:cubicBezTo>
                <a:cubicBezTo>
                  <a:pt x="1290" y="827"/>
                  <a:pt x="1290" y="827"/>
                  <a:pt x="1290" y="827"/>
                </a:cubicBezTo>
                <a:cubicBezTo>
                  <a:pt x="1290" y="845"/>
                  <a:pt x="1275" y="860"/>
                  <a:pt x="1256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4367213" y="4388643"/>
            <a:ext cx="1647825" cy="1087438"/>
          </a:xfrm>
          <a:custGeom>
            <a:avLst/>
            <a:gdLst>
              <a:gd name="T0" fmla="*/ 1220 w 1301"/>
              <a:gd name="T1" fmla="*/ 860 h 860"/>
              <a:gd name="T2" fmla="*/ 34 w 1301"/>
              <a:gd name="T3" fmla="*/ 860 h 860"/>
              <a:gd name="T4" fmla="*/ 0 w 1301"/>
              <a:gd name="T5" fmla="*/ 827 h 860"/>
              <a:gd name="T6" fmla="*/ 0 w 1301"/>
              <a:gd name="T7" fmla="*/ 34 h 860"/>
              <a:gd name="T8" fmla="*/ 34 w 1301"/>
              <a:gd name="T9" fmla="*/ 0 h 860"/>
              <a:gd name="T10" fmla="*/ 1267 w 1301"/>
              <a:gd name="T11" fmla="*/ 0 h 860"/>
              <a:gd name="T12" fmla="*/ 1301 w 1301"/>
              <a:gd name="T13" fmla="*/ 34 h 860"/>
              <a:gd name="T14" fmla="*/ 1267 w 1301"/>
              <a:gd name="T15" fmla="*/ 68 h 860"/>
              <a:gd name="T16" fmla="*/ 68 w 1301"/>
              <a:gd name="T17" fmla="*/ 68 h 860"/>
              <a:gd name="T18" fmla="*/ 68 w 1301"/>
              <a:gd name="T19" fmla="*/ 793 h 860"/>
              <a:gd name="T20" fmla="*/ 1220 w 1301"/>
              <a:gd name="T21" fmla="*/ 793 h 860"/>
              <a:gd name="T22" fmla="*/ 1254 w 1301"/>
              <a:gd name="T23" fmla="*/ 827 h 860"/>
              <a:gd name="T24" fmla="*/ 1220 w 1301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1" h="860">
                <a:moveTo>
                  <a:pt x="1220" y="860"/>
                </a:moveTo>
                <a:cubicBezTo>
                  <a:pt x="34" y="860"/>
                  <a:pt x="34" y="860"/>
                  <a:pt x="34" y="860"/>
                </a:cubicBezTo>
                <a:cubicBezTo>
                  <a:pt x="15" y="860"/>
                  <a:pt x="0" y="845"/>
                  <a:pt x="0" y="82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1267" y="0"/>
                  <a:pt x="1267" y="0"/>
                  <a:pt x="1267" y="0"/>
                </a:cubicBezTo>
                <a:cubicBezTo>
                  <a:pt x="1286" y="0"/>
                  <a:pt x="1301" y="15"/>
                  <a:pt x="1301" y="34"/>
                </a:cubicBezTo>
                <a:cubicBezTo>
                  <a:pt x="1301" y="52"/>
                  <a:pt x="1286" y="68"/>
                  <a:pt x="12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793"/>
                  <a:pt x="68" y="793"/>
                  <a:pt x="68" y="793"/>
                </a:cubicBezTo>
                <a:cubicBezTo>
                  <a:pt x="1220" y="793"/>
                  <a:pt x="1220" y="793"/>
                  <a:pt x="1220" y="793"/>
                </a:cubicBezTo>
                <a:cubicBezTo>
                  <a:pt x="1239" y="793"/>
                  <a:pt x="1254" y="808"/>
                  <a:pt x="1254" y="827"/>
                </a:cubicBezTo>
                <a:cubicBezTo>
                  <a:pt x="1254" y="845"/>
                  <a:pt x="1239" y="860"/>
                  <a:pt x="1220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2608263" y="445531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824163" y="465534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4313238" y="5943475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Cluster (HPCC)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AB586C8B-5200-4B4F-98C8-64A85F3493DE}"/>
              </a:ext>
            </a:extLst>
          </p:cNvPr>
          <p:cNvSpPr txBox="1"/>
          <p:nvPr/>
        </p:nvSpPr>
        <p:spPr>
          <a:xfrm>
            <a:off x="8109908" y="4685823"/>
            <a:ext cx="122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Query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45ABFB87-FF8E-4360-A737-517D5CE7C201}"/>
              </a:ext>
            </a:extLst>
          </p:cNvPr>
          <p:cNvSpPr txBox="1"/>
          <p:nvPr/>
        </p:nvSpPr>
        <p:spPr>
          <a:xfrm>
            <a:off x="4430938" y="4733291"/>
            <a:ext cx="142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Transformation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4553147" y="2346530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/>
              <a:t>Transformation Engine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7414260" y="2346529"/>
            <a:ext cx="19637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ROXIE cluster</a:t>
            </a:r>
          </a:p>
          <a:p>
            <a:pPr algn="ctr"/>
            <a:r>
              <a:rPr lang="en-US" sz="1400" dirty="0"/>
              <a:t>Query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E109E-320A-0847-BA9D-027235F4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312807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3.7037E-7 L 0.02409 3.703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49" grpId="0" animBg="1"/>
      <p:bldP spid="52" grpId="0" animBg="1"/>
      <p:bldP spid="53" grpId="0" animBg="1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D3B6-3879-C749-8886-DC8F2DC9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A9BD7"/>
                </a:solidFill>
              </a:rPr>
              <a:t>join</a:t>
            </a:r>
            <a:r>
              <a:rPr lang="en-US" dirty="0"/>
              <a:t> transform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62EA1-4F86-3643-BCDD-79C44006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6EC0E3-4DA1-A242-A62C-C454A10A1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02460"/>
              </p:ext>
            </p:extLst>
          </p:nvPr>
        </p:nvGraphicFramePr>
        <p:xfrm>
          <a:off x="123826" y="954620"/>
          <a:ext cx="6955597" cy="165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3257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691009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540600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880731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</a:tblGrid>
              <a:tr h="338666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218D1D-57E6-E545-90D2-CB98ECEC6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024216"/>
              </p:ext>
            </p:extLst>
          </p:nvPr>
        </p:nvGraphicFramePr>
        <p:xfrm>
          <a:off x="123825" y="5086350"/>
          <a:ext cx="6296025" cy="165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6690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3612594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256741">
                  <a:extLst>
                    <a:ext uri="{9D8B030D-6E8A-4147-A177-3AD203B41FA5}">
                      <a16:colId xmlns:a16="http://schemas.microsoft.com/office/drawing/2014/main" val="2309801877"/>
                    </a:ext>
                  </a:extLst>
                </a:gridCol>
              </a:tblGrid>
              <a:tr h="589376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  <a:p>
                      <a:r>
                        <a:rPr lang="en-US" dirty="0"/>
                        <a:t>(DATE)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Minutes After Midnight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(STRING)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E8DCD368-40C7-C649-AA2E-EA1D5091BF98}"/>
              </a:ext>
            </a:extLst>
          </p:cNvPr>
          <p:cNvCxnSpPr>
            <a:cxnSpLocks/>
          </p:cNvCxnSpPr>
          <p:nvPr/>
        </p:nvCxnSpPr>
        <p:spPr>
          <a:xfrm>
            <a:off x="1143000" y="2610700"/>
            <a:ext cx="1504950" cy="8183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C31C263-5C7F-9542-AB35-BAE8BB18BDD6}"/>
              </a:ext>
            </a:extLst>
          </p:cNvPr>
          <p:cNvCxnSpPr>
            <a:cxnSpLocks/>
          </p:cNvCxnSpPr>
          <p:nvPr/>
        </p:nvCxnSpPr>
        <p:spPr>
          <a:xfrm flipV="1">
            <a:off x="1143000" y="4000715"/>
            <a:ext cx="1457325" cy="1084365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CBA0749-29DE-3945-84A7-445FA622177A}"/>
              </a:ext>
            </a:extLst>
          </p:cNvPr>
          <p:cNvSpPr/>
          <p:nvPr/>
        </p:nvSpPr>
        <p:spPr>
          <a:xfrm>
            <a:off x="2600324" y="3257658"/>
            <a:ext cx="1209675" cy="914400"/>
          </a:xfrm>
          <a:prstGeom prst="ellipse">
            <a:avLst/>
          </a:prstGeom>
          <a:solidFill>
            <a:srgbClr val="129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2BD0A5-BB29-1340-8992-A845764C8428}"/>
              </a:ext>
            </a:extLst>
          </p:cNvPr>
          <p:cNvCxnSpPr>
            <a:cxnSpLocks/>
          </p:cNvCxnSpPr>
          <p:nvPr/>
        </p:nvCxnSpPr>
        <p:spPr>
          <a:xfrm>
            <a:off x="3524250" y="3714750"/>
            <a:ext cx="6191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071429-2FAB-9C40-8062-31FFE72CD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09511"/>
              </p:ext>
            </p:extLst>
          </p:nvPr>
        </p:nvGraphicFramePr>
        <p:xfrm>
          <a:off x="4171947" y="2868349"/>
          <a:ext cx="7896228" cy="193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62539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243506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730096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665217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  <a:gridCol w="1494870">
                  <a:extLst>
                    <a:ext uri="{9D8B030D-6E8A-4147-A177-3AD203B41FA5}">
                      <a16:colId xmlns:a16="http://schemas.microsoft.com/office/drawing/2014/main" val="39701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sp>
        <p:nvSpPr>
          <p:cNvPr id="20" name="Line Callout 2 19">
            <a:extLst>
              <a:ext uri="{FF2B5EF4-FFF2-40B4-BE49-F238E27FC236}">
                <a16:creationId xmlns:a16="http://schemas.microsoft.com/office/drawing/2014/main" id="{A2732DDB-89D0-464F-873F-4D60367AA7ED}"/>
              </a:ext>
            </a:extLst>
          </p:cNvPr>
          <p:cNvSpPr/>
          <p:nvPr/>
        </p:nvSpPr>
        <p:spPr>
          <a:xfrm>
            <a:off x="7847137" y="883798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8639"/>
              <a:gd name="adj6" fmla="val -19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Dataset 1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Taxi Trip)</a:t>
            </a:r>
          </a:p>
        </p:txBody>
      </p:sp>
      <p:sp>
        <p:nvSpPr>
          <p:cNvPr id="21" name="Line Callout 2 20">
            <a:extLst>
              <a:ext uri="{FF2B5EF4-FFF2-40B4-BE49-F238E27FC236}">
                <a16:creationId xmlns:a16="http://schemas.microsoft.com/office/drawing/2014/main" id="{F8931C14-34D2-4843-AD80-2C0EFC3E54B1}"/>
              </a:ext>
            </a:extLst>
          </p:cNvPr>
          <p:cNvSpPr/>
          <p:nvPr/>
        </p:nvSpPr>
        <p:spPr>
          <a:xfrm>
            <a:off x="7713787" y="5828138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495"/>
              <a:gd name="adj6" fmla="val -33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Dataset 2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Weather)</a:t>
            </a:r>
          </a:p>
        </p:txBody>
      </p:sp>
      <p:sp>
        <p:nvSpPr>
          <p:cNvPr id="22" name="Line Callout 2 21">
            <a:extLst>
              <a:ext uri="{FF2B5EF4-FFF2-40B4-BE49-F238E27FC236}">
                <a16:creationId xmlns:a16="http://schemas.microsoft.com/office/drawing/2014/main" id="{8DB2E1FD-BA65-8F46-941A-A5D1EBA98B24}"/>
              </a:ext>
            </a:extLst>
          </p:cNvPr>
          <p:cNvSpPr/>
          <p:nvPr/>
        </p:nvSpPr>
        <p:spPr>
          <a:xfrm>
            <a:off x="8381999" y="4856297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495"/>
              <a:gd name="adj6" fmla="val -33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Destination Dataset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Taxi Trip with Weather)</a:t>
            </a:r>
          </a:p>
        </p:txBody>
      </p:sp>
    </p:spTree>
    <p:extLst>
      <p:ext uri="{BB962C8B-B14F-4D97-AF65-F5344CB8AC3E}">
        <p14:creationId xmlns:p14="http://schemas.microsoft.com/office/powerpoint/2010/main" val="2217873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CB6F4B-44C3-B843-ACE9-1B4CBD3E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6"/>
            <a:ext cx="8680052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F61D5-AF91-4642-9628-BADF72CD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CC0E9A-471C-C241-805A-DBF173F1F4C0}"/>
              </a:ext>
            </a:extLst>
          </p:cNvPr>
          <p:cNvSpPr txBox="1">
            <a:spLocks/>
          </p:cNvSpPr>
          <p:nvPr/>
        </p:nvSpPr>
        <p:spPr>
          <a:xfrm>
            <a:off x="6460985" y="110439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F428AF-5B19-5046-B384-C6E55C97657D}"/>
              </a:ext>
            </a:extLst>
          </p:cNvPr>
          <p:cNvSpPr txBox="1">
            <a:spLocks/>
          </p:cNvSpPr>
          <p:nvPr/>
        </p:nvSpPr>
        <p:spPr>
          <a:xfrm>
            <a:off x="6426856" y="497154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7DE47-2F96-5746-AF4B-9C1CF915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452" y="0"/>
            <a:ext cx="2743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30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7C202-7CEA-254C-9BA6-9539E2B7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9E615-BF75-DD4D-911A-DA661184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756"/>
            <a:ext cx="12192000" cy="44604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BA007C-6DB7-6A44-A8FB-4C8577A53005}"/>
              </a:ext>
            </a:extLst>
          </p:cNvPr>
          <p:cNvSpPr txBox="1">
            <a:spLocks/>
          </p:cNvSpPr>
          <p:nvPr/>
        </p:nvSpPr>
        <p:spPr>
          <a:xfrm>
            <a:off x="8503306" y="2791470"/>
            <a:ext cx="26980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18BE9-DA97-484B-80F2-97142BA8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306"/>
            <a:ext cx="2743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0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2311D-258E-BA45-8902-B06FC3AD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E6349-3A73-524A-A7A7-510F6ACB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97924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F7B4D0-BE17-AC4D-8077-5D1406A07D0E}"/>
              </a:ext>
            </a:extLst>
          </p:cNvPr>
          <p:cNvSpPr txBox="1">
            <a:spLocks/>
          </p:cNvSpPr>
          <p:nvPr/>
        </p:nvSpPr>
        <p:spPr>
          <a:xfrm>
            <a:off x="6293506" y="248156"/>
            <a:ext cx="28123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Apply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B2475-6DCC-3A41-8CDC-F27A44B7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5" y="0"/>
            <a:ext cx="2743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35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Use the </a:t>
            </a:r>
            <a:r>
              <a:rPr lang="en-US" sz="2400" dirty="0">
                <a:solidFill>
                  <a:srgbClr val="1A9BD7"/>
                </a:solidFill>
              </a:rPr>
              <a:t>PROJECT</a:t>
            </a:r>
            <a:r>
              <a:rPr lang="en-US" sz="2400" dirty="0"/>
              <a:t> function/pattern to transform a source record to a destination record using a single source dataset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 the </a:t>
            </a:r>
            <a:r>
              <a:rPr lang="en-US" sz="2400" dirty="0">
                <a:solidFill>
                  <a:srgbClr val="1A9BD7"/>
                </a:solidFill>
              </a:rPr>
              <a:t>JOIN</a:t>
            </a:r>
            <a:r>
              <a:rPr lang="en-US" sz="2400" dirty="0"/>
              <a:t> function/pattern to transform a source record to a destination record using more than one source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5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practice - The </a:t>
            </a:r>
            <a:r>
              <a:rPr lang="en-US" dirty="0">
                <a:solidFill>
                  <a:srgbClr val="1299D5"/>
                </a:solidFill>
              </a:rPr>
              <a:t>actual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63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16670F-2AE7-6E4C-8466-754BC744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" y="0"/>
            <a:ext cx="117646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80A3D-A411-C64C-A70D-A59961FB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175" y="20398"/>
            <a:ext cx="4822084" cy="560627"/>
          </a:xfrm>
        </p:spPr>
        <p:txBody>
          <a:bodyPr>
            <a:normAutofit fontScale="90000"/>
          </a:bodyPr>
          <a:lstStyle/>
          <a:p>
            <a:r>
              <a:rPr lang="en-US" dirty="0"/>
              <a:t>Some housekeeping</a:t>
            </a:r>
            <a:endParaRPr lang="en-US" dirty="0">
              <a:solidFill>
                <a:srgbClr val="1A9BD7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DFDD-F585-7D47-B406-4BC6BA6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8417" y="6391274"/>
            <a:ext cx="365760" cy="342361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35DBA-B8BC-8D46-9F56-C48B01CF7406}"/>
              </a:ext>
            </a:extLst>
          </p:cNvPr>
          <p:cNvSpPr/>
          <p:nvPr/>
        </p:nvSpPr>
        <p:spPr>
          <a:xfrm>
            <a:off x="345364" y="3815834"/>
            <a:ext cx="2950286" cy="156966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1. Create </a:t>
            </a:r>
            <a:r>
              <a:rPr lang="en-US" sz="2400" dirty="0">
                <a:solidFill>
                  <a:srgbClr val="1A9BD7"/>
                </a:solidFill>
              </a:rPr>
              <a:t>schema.ecl </a:t>
            </a:r>
            <a:r>
              <a:rPr lang="en-US" sz="2400" dirty="0"/>
              <a:t>to store ALL the schema definitions in a single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627CF3-8AFB-2442-A187-3210B30E905D}"/>
              </a:ext>
            </a:extLst>
          </p:cNvPr>
          <p:cNvSpPr/>
          <p:nvPr/>
        </p:nvSpPr>
        <p:spPr>
          <a:xfrm>
            <a:off x="8555914" y="2377559"/>
            <a:ext cx="2950286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2. Change raw file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729896-6DF1-B840-A1D8-246742CF968C}"/>
              </a:ext>
            </a:extLst>
          </p:cNvPr>
          <p:cNvSpPr/>
          <p:nvPr/>
        </p:nvSpPr>
        <p:spPr>
          <a:xfrm>
            <a:off x="4729372" y="1661860"/>
            <a:ext cx="52147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07B50-EAA7-4E4E-9038-EFF3BBDABA12}"/>
              </a:ext>
            </a:extLst>
          </p:cNvPr>
          <p:cNvSpPr/>
          <p:nvPr/>
        </p:nvSpPr>
        <p:spPr>
          <a:xfrm>
            <a:off x="8764217" y="4892159"/>
            <a:ext cx="2950286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2. Change clean file name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254F10-0AF3-8C4B-B06D-4C390706E3A8}"/>
              </a:ext>
            </a:extLst>
          </p:cNvPr>
          <p:cNvSpPr/>
          <p:nvPr/>
        </p:nvSpPr>
        <p:spPr>
          <a:xfrm>
            <a:off x="4729372" y="4450825"/>
            <a:ext cx="67768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9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C4F7AE-9A81-0745-84A6-5E320626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16" y="0"/>
            <a:ext cx="907876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C1E97-A758-A34B-93BE-2E40D4CF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E58FF-2029-E94D-A202-B60D90D581DC}"/>
              </a:ext>
            </a:extLst>
          </p:cNvPr>
          <p:cNvSpPr/>
          <p:nvPr/>
        </p:nvSpPr>
        <p:spPr>
          <a:xfrm>
            <a:off x="7183066" y="4130159"/>
            <a:ext cx="3252959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3. Change clean weather file name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315692-BA75-EB40-8041-DE9668B51B0D}"/>
              </a:ext>
            </a:extLst>
          </p:cNvPr>
          <p:cNvSpPr/>
          <p:nvPr/>
        </p:nvSpPr>
        <p:spPr>
          <a:xfrm>
            <a:off x="2376697" y="3565000"/>
            <a:ext cx="82879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C3D1D-E04C-4D4A-9F32-5F7BA373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906" y="0"/>
            <a:ext cx="2260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06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D6864E-CE3A-1446-AABB-A68643A6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097"/>
            <a:ext cx="12192000" cy="5935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4E33C-354C-DC4D-A5E2-B72EB605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5" y="123121"/>
            <a:ext cx="8365469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1299D5"/>
                </a:solidFill>
              </a:rPr>
              <a:t>PROJECT</a:t>
            </a:r>
            <a:r>
              <a:rPr lang="en-US" dirty="0"/>
              <a:t> pattern to clean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99D6-6D1D-1746-B090-2CB5FBCC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27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E3C40-5B28-C549-BDBF-4AE694AE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CC839-8DCB-8C4F-A271-83C58C5D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3420"/>
            <a:ext cx="12192000" cy="403116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B60FE-1A4C-EE49-A25C-17A5AE4E1D01}"/>
              </a:ext>
            </a:extLst>
          </p:cNvPr>
          <p:cNvSpPr txBox="1">
            <a:spLocks/>
          </p:cNvSpPr>
          <p:nvPr/>
        </p:nvSpPr>
        <p:spPr>
          <a:xfrm>
            <a:off x="7153087" y="662171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215234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FCCB3-321A-40BB-A308-9CB55FF82929}"/>
              </a:ext>
            </a:extLst>
          </p:cNvPr>
          <p:cNvGrpSpPr/>
          <p:nvPr/>
        </p:nvGrpSpPr>
        <p:grpSpPr>
          <a:xfrm>
            <a:off x="7138935" y="2470836"/>
            <a:ext cx="3325865" cy="3265496"/>
            <a:chOff x="7138935" y="1358900"/>
            <a:chExt cx="3325865" cy="3265496"/>
          </a:xfrm>
        </p:grpSpPr>
        <p:grpSp>
          <p:nvGrpSpPr>
            <p:cNvPr id="5" name="Group 4"/>
            <p:cNvGrpSpPr/>
            <p:nvPr/>
          </p:nvGrpSpPr>
          <p:grpSpPr>
            <a:xfrm>
              <a:off x="7138935" y="1423996"/>
              <a:ext cx="3312038" cy="3200400"/>
              <a:chOff x="7138935" y="1423996"/>
              <a:chExt cx="3312038" cy="3200400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V="1">
                <a:off x="8816483" y="1423996"/>
                <a:ext cx="0" cy="3200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7174373" y="2157525"/>
                <a:ext cx="3276600" cy="16571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H="1" flipV="1">
                <a:off x="7138935" y="2157526"/>
                <a:ext cx="3312037" cy="16571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Freeform: Shape 114"/>
            <p:cNvSpPr/>
            <p:nvPr/>
          </p:nvSpPr>
          <p:spPr>
            <a:xfrm>
              <a:off x="7147656" y="1358900"/>
              <a:ext cx="3317144" cy="3213100"/>
            </a:xfrm>
            <a:custGeom>
              <a:avLst/>
              <a:gdLst>
                <a:gd name="connsiteX0" fmla="*/ 2444 w 3317144"/>
                <a:gd name="connsiteY0" fmla="*/ 800100 h 3213100"/>
                <a:gd name="connsiteX1" fmla="*/ 1666144 w 3317144"/>
                <a:gd name="connsiteY1" fmla="*/ 0 h 3213100"/>
                <a:gd name="connsiteX2" fmla="*/ 3317144 w 3317144"/>
                <a:gd name="connsiteY2" fmla="*/ 793750 h 3213100"/>
                <a:gd name="connsiteX3" fmla="*/ 3317144 w 3317144"/>
                <a:gd name="connsiteY3" fmla="*/ 2419350 h 3213100"/>
                <a:gd name="connsiteX4" fmla="*/ 1666144 w 3317144"/>
                <a:gd name="connsiteY4" fmla="*/ 3213100 h 3213100"/>
                <a:gd name="connsiteX5" fmla="*/ 2444 w 3317144"/>
                <a:gd name="connsiteY5" fmla="*/ 2432050 h 3213100"/>
                <a:gd name="connsiteX6" fmla="*/ 2444 w 3317144"/>
                <a:gd name="connsiteY6" fmla="*/ 800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7144" h="3213100">
                  <a:moveTo>
                    <a:pt x="2444" y="800100"/>
                  </a:moveTo>
                  <a:lnTo>
                    <a:pt x="1666144" y="0"/>
                  </a:lnTo>
                  <a:lnTo>
                    <a:pt x="3317144" y="793750"/>
                  </a:lnTo>
                  <a:lnTo>
                    <a:pt x="3317144" y="2419350"/>
                  </a:lnTo>
                  <a:lnTo>
                    <a:pt x="1666144" y="3213100"/>
                  </a:lnTo>
                  <a:lnTo>
                    <a:pt x="2444" y="2432050"/>
                  </a:lnTo>
                  <a:cubicBezTo>
                    <a:pt x="327" y="1892300"/>
                    <a:pt x="-1789" y="1352550"/>
                    <a:pt x="2444" y="800100"/>
                  </a:cubicBezTo>
                  <a:close/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85900" y="3557580"/>
            <a:ext cx="3107621" cy="801221"/>
            <a:chOff x="1485900" y="2983379"/>
            <a:chExt cx="3107621" cy="801221"/>
          </a:xfrm>
        </p:grpSpPr>
        <p:sp>
          <p:nvSpPr>
            <p:cNvPr id="27" name="Freeform: Shape 26"/>
            <p:cNvSpPr/>
            <p:nvPr/>
          </p:nvSpPr>
          <p:spPr>
            <a:xfrm>
              <a:off x="1485900" y="2983379"/>
              <a:ext cx="3107621" cy="516582"/>
            </a:xfrm>
            <a:custGeom>
              <a:avLst/>
              <a:gdLst>
                <a:gd name="connsiteX0" fmla="*/ 0 w 1778000"/>
                <a:gd name="connsiteY0" fmla="*/ 0 h 184150"/>
                <a:gd name="connsiteX1" fmla="*/ 0 w 1778000"/>
                <a:gd name="connsiteY1" fmla="*/ 184150 h 184150"/>
                <a:gd name="connsiteX2" fmla="*/ 1778000 w 1778000"/>
                <a:gd name="connsiteY2" fmla="*/ 184150 h 184150"/>
                <a:gd name="connsiteX3" fmla="*/ 1778000 w 1778000"/>
                <a:gd name="connsiteY3" fmla="*/ 63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0" h="184150">
                  <a:moveTo>
                    <a:pt x="0" y="0"/>
                  </a:moveTo>
                  <a:lnTo>
                    <a:pt x="0" y="184150"/>
                  </a:lnTo>
                  <a:lnTo>
                    <a:pt x="1778000" y="184150"/>
                  </a:lnTo>
                  <a:lnTo>
                    <a:pt x="1778000" y="6350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3069452" y="3499961"/>
              <a:ext cx="0" cy="284639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64499"/>
            <a:ext cx="7729728" cy="6075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Scale from Small to Big</a:t>
            </a:r>
          </a:p>
        </p:txBody>
      </p:sp>
      <p:sp>
        <p:nvSpPr>
          <p:cNvPr id="32" name="Oval 31"/>
          <p:cNvSpPr/>
          <p:nvPr/>
        </p:nvSpPr>
        <p:spPr>
          <a:xfrm>
            <a:off x="2990075" y="4483188"/>
            <a:ext cx="158750" cy="158750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2803" y="1369243"/>
            <a:ext cx="257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stack can run on a single laptop or desktop.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57898" y="1092244"/>
            <a:ext cx="5486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more sophisticated cases, HPCC Systems </a:t>
            </a:r>
            <a:br>
              <a:rPr lang="en-US" dirty="0"/>
            </a:br>
            <a:r>
              <a:rPr lang="en-US" dirty="0"/>
              <a:t>runs a cluster of thousands of servers which work together to process and deliver big data.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48885" y="2577393"/>
            <a:ext cx="1270408" cy="846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 47"/>
          <p:cNvSpPr>
            <a:spLocks noEditPoints="1"/>
          </p:cNvSpPr>
          <p:nvPr/>
        </p:nvSpPr>
        <p:spPr bwMode="auto">
          <a:xfrm>
            <a:off x="852507" y="2590263"/>
            <a:ext cx="1266786" cy="842324"/>
          </a:xfrm>
          <a:custGeom>
            <a:avLst/>
            <a:gdLst>
              <a:gd name="T0" fmla="*/ 2324 w 2378"/>
              <a:gd name="T1" fmla="*/ 1323 h 1578"/>
              <a:gd name="T2" fmla="*/ 2163 w 2378"/>
              <a:gd name="T3" fmla="*/ 1231 h 1578"/>
              <a:gd name="T4" fmla="*/ 2163 w 2378"/>
              <a:gd name="T5" fmla="*/ 116 h 1578"/>
              <a:gd name="T6" fmla="*/ 2047 w 2378"/>
              <a:gd name="T7" fmla="*/ 0 h 1578"/>
              <a:gd name="T8" fmla="*/ 330 w 2378"/>
              <a:gd name="T9" fmla="*/ 0 h 1578"/>
              <a:gd name="T10" fmla="*/ 214 w 2378"/>
              <a:gd name="T11" fmla="*/ 116 h 1578"/>
              <a:gd name="T12" fmla="*/ 214 w 2378"/>
              <a:gd name="T13" fmla="*/ 1231 h 1578"/>
              <a:gd name="T14" fmla="*/ 53 w 2378"/>
              <a:gd name="T15" fmla="*/ 1323 h 1578"/>
              <a:gd name="T16" fmla="*/ 0 w 2378"/>
              <a:gd name="T17" fmla="*/ 1382 h 1578"/>
              <a:gd name="T18" fmla="*/ 0 w 2378"/>
              <a:gd name="T19" fmla="*/ 1445 h 1578"/>
              <a:gd name="T20" fmla="*/ 132 w 2378"/>
              <a:gd name="T21" fmla="*/ 1578 h 1578"/>
              <a:gd name="T22" fmla="*/ 2245 w 2378"/>
              <a:gd name="T23" fmla="*/ 1578 h 1578"/>
              <a:gd name="T24" fmla="*/ 2378 w 2378"/>
              <a:gd name="T25" fmla="*/ 1445 h 1578"/>
              <a:gd name="T26" fmla="*/ 2378 w 2378"/>
              <a:gd name="T27" fmla="*/ 1382 h 1578"/>
              <a:gd name="T28" fmla="*/ 2324 w 2378"/>
              <a:gd name="T29" fmla="*/ 1323 h 1578"/>
              <a:gd name="T30" fmla="*/ 1332 w 2378"/>
              <a:gd name="T31" fmla="*/ 1482 h 1578"/>
              <a:gd name="T32" fmla="*/ 1045 w 2378"/>
              <a:gd name="T33" fmla="*/ 1482 h 1578"/>
              <a:gd name="T34" fmla="*/ 964 w 2378"/>
              <a:gd name="T35" fmla="*/ 1400 h 1578"/>
              <a:gd name="T36" fmla="*/ 1413 w 2378"/>
              <a:gd name="T37" fmla="*/ 1400 h 1578"/>
              <a:gd name="T38" fmla="*/ 1332 w 2378"/>
              <a:gd name="T39" fmla="*/ 1482 h 1578"/>
              <a:gd name="T40" fmla="*/ 1977 w 2378"/>
              <a:gd name="T41" fmla="*/ 1205 h 1578"/>
              <a:gd name="T42" fmla="*/ 1954 w 2378"/>
              <a:gd name="T43" fmla="*/ 1228 h 1578"/>
              <a:gd name="T44" fmla="*/ 423 w 2378"/>
              <a:gd name="T45" fmla="*/ 1228 h 1578"/>
              <a:gd name="T46" fmla="*/ 400 w 2378"/>
              <a:gd name="T47" fmla="*/ 1205 h 1578"/>
              <a:gd name="T48" fmla="*/ 400 w 2378"/>
              <a:gd name="T49" fmla="*/ 209 h 1578"/>
              <a:gd name="T50" fmla="*/ 423 w 2378"/>
              <a:gd name="T51" fmla="*/ 186 h 1578"/>
              <a:gd name="T52" fmla="*/ 1954 w 2378"/>
              <a:gd name="T53" fmla="*/ 186 h 1578"/>
              <a:gd name="T54" fmla="*/ 1977 w 2378"/>
              <a:gd name="T55" fmla="*/ 209 h 1578"/>
              <a:gd name="T56" fmla="*/ 1977 w 2378"/>
              <a:gd name="T57" fmla="*/ 1205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8" h="1578">
                <a:moveTo>
                  <a:pt x="2324" y="1323"/>
                </a:moveTo>
                <a:cubicBezTo>
                  <a:pt x="2296" y="1305"/>
                  <a:pt x="2188" y="1245"/>
                  <a:pt x="2163" y="1231"/>
                </a:cubicBezTo>
                <a:cubicBezTo>
                  <a:pt x="2163" y="116"/>
                  <a:pt x="2163" y="116"/>
                  <a:pt x="2163" y="116"/>
                </a:cubicBezTo>
                <a:cubicBezTo>
                  <a:pt x="2163" y="53"/>
                  <a:pt x="2111" y="0"/>
                  <a:pt x="2047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266" y="0"/>
                  <a:pt x="214" y="53"/>
                  <a:pt x="214" y="116"/>
                </a:cubicBezTo>
                <a:cubicBezTo>
                  <a:pt x="214" y="1231"/>
                  <a:pt x="214" y="1231"/>
                  <a:pt x="214" y="1231"/>
                </a:cubicBezTo>
                <a:cubicBezTo>
                  <a:pt x="189" y="1245"/>
                  <a:pt x="81" y="1305"/>
                  <a:pt x="53" y="1323"/>
                </a:cubicBezTo>
                <a:cubicBezTo>
                  <a:pt x="17" y="1344"/>
                  <a:pt x="0" y="1353"/>
                  <a:pt x="0" y="1382"/>
                </a:cubicBezTo>
                <a:cubicBezTo>
                  <a:pt x="0" y="1445"/>
                  <a:pt x="0" y="1445"/>
                  <a:pt x="0" y="1445"/>
                </a:cubicBezTo>
                <a:cubicBezTo>
                  <a:pt x="0" y="1519"/>
                  <a:pt x="59" y="1578"/>
                  <a:pt x="132" y="1578"/>
                </a:cubicBezTo>
                <a:cubicBezTo>
                  <a:pt x="2245" y="1578"/>
                  <a:pt x="2245" y="1578"/>
                  <a:pt x="2245" y="1578"/>
                </a:cubicBezTo>
                <a:cubicBezTo>
                  <a:pt x="2318" y="1578"/>
                  <a:pt x="2378" y="1519"/>
                  <a:pt x="2378" y="1445"/>
                </a:cubicBezTo>
                <a:cubicBezTo>
                  <a:pt x="2378" y="1382"/>
                  <a:pt x="2378" y="1382"/>
                  <a:pt x="2378" y="1382"/>
                </a:cubicBezTo>
                <a:cubicBezTo>
                  <a:pt x="2378" y="1353"/>
                  <a:pt x="2360" y="1344"/>
                  <a:pt x="2324" y="1323"/>
                </a:cubicBezTo>
                <a:close/>
                <a:moveTo>
                  <a:pt x="1332" y="1482"/>
                </a:moveTo>
                <a:cubicBezTo>
                  <a:pt x="1045" y="1482"/>
                  <a:pt x="1045" y="1482"/>
                  <a:pt x="1045" y="1482"/>
                </a:cubicBezTo>
                <a:cubicBezTo>
                  <a:pt x="1000" y="1482"/>
                  <a:pt x="964" y="1445"/>
                  <a:pt x="964" y="1400"/>
                </a:cubicBezTo>
                <a:cubicBezTo>
                  <a:pt x="1413" y="1400"/>
                  <a:pt x="1413" y="1400"/>
                  <a:pt x="1413" y="1400"/>
                </a:cubicBezTo>
                <a:cubicBezTo>
                  <a:pt x="1413" y="1445"/>
                  <a:pt x="1377" y="1482"/>
                  <a:pt x="1332" y="1482"/>
                </a:cubicBezTo>
                <a:close/>
                <a:moveTo>
                  <a:pt x="1977" y="1205"/>
                </a:moveTo>
                <a:cubicBezTo>
                  <a:pt x="1977" y="1218"/>
                  <a:pt x="1967" y="1228"/>
                  <a:pt x="1954" y="1228"/>
                </a:cubicBezTo>
                <a:cubicBezTo>
                  <a:pt x="423" y="1228"/>
                  <a:pt x="423" y="1228"/>
                  <a:pt x="423" y="1228"/>
                </a:cubicBezTo>
                <a:cubicBezTo>
                  <a:pt x="410" y="1228"/>
                  <a:pt x="400" y="1218"/>
                  <a:pt x="400" y="1205"/>
                </a:cubicBezTo>
                <a:cubicBezTo>
                  <a:pt x="400" y="209"/>
                  <a:pt x="400" y="209"/>
                  <a:pt x="400" y="209"/>
                </a:cubicBezTo>
                <a:cubicBezTo>
                  <a:pt x="400" y="197"/>
                  <a:pt x="410" y="186"/>
                  <a:pt x="423" y="186"/>
                </a:cubicBezTo>
                <a:cubicBezTo>
                  <a:pt x="1954" y="186"/>
                  <a:pt x="1954" y="186"/>
                  <a:pt x="1954" y="186"/>
                </a:cubicBezTo>
                <a:cubicBezTo>
                  <a:pt x="1967" y="186"/>
                  <a:pt x="1977" y="197"/>
                  <a:pt x="1977" y="209"/>
                </a:cubicBezTo>
                <a:lnTo>
                  <a:pt x="1977" y="12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403362" y="4463925"/>
            <a:ext cx="1332178" cy="1332184"/>
            <a:chOff x="5155651" y="-1653137"/>
            <a:chExt cx="901380" cy="901384"/>
          </a:xfrm>
          <a:solidFill>
            <a:srgbClr val="1A9BD7"/>
          </a:solidFill>
        </p:grpSpPr>
        <p:sp>
          <p:nvSpPr>
            <p:cNvPr id="22" name="Oval 21"/>
            <p:cNvSpPr/>
            <p:nvPr/>
          </p:nvSpPr>
          <p:spPr>
            <a:xfrm>
              <a:off x="5155651" y="-1653137"/>
              <a:ext cx="901380" cy="901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745" y="-1486092"/>
              <a:ext cx="651192" cy="515734"/>
            </a:xfrm>
            <a:prstGeom prst="rect">
              <a:avLst/>
            </a:prstGeom>
            <a:grpFill/>
          </p:spPr>
        </p:pic>
      </p:grpSp>
      <p:sp>
        <p:nvSpPr>
          <p:cNvPr id="36" name="Oval 35"/>
          <p:cNvSpPr/>
          <p:nvPr/>
        </p:nvSpPr>
        <p:spPr>
          <a:xfrm flipH="1">
            <a:off x="3001982" y="4489418"/>
            <a:ext cx="158750" cy="158750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21708" y="2485551"/>
            <a:ext cx="1270408" cy="95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75"/>
          <p:cNvSpPr>
            <a:spLocks/>
          </p:cNvSpPr>
          <p:nvPr/>
        </p:nvSpPr>
        <p:spPr bwMode="auto">
          <a:xfrm>
            <a:off x="4243836" y="3292686"/>
            <a:ext cx="536624" cy="145153"/>
          </a:xfrm>
          <a:custGeom>
            <a:avLst/>
            <a:gdLst>
              <a:gd name="T0" fmla="*/ 1041 w 1041"/>
              <a:gd name="T1" fmla="*/ 208 h 283"/>
              <a:gd name="T2" fmla="*/ 967 w 1041"/>
              <a:gd name="T3" fmla="*/ 283 h 283"/>
              <a:gd name="T4" fmla="*/ 74 w 1041"/>
              <a:gd name="T5" fmla="*/ 283 h 283"/>
              <a:gd name="T6" fmla="*/ 0 w 1041"/>
              <a:gd name="T7" fmla="*/ 208 h 283"/>
              <a:gd name="T8" fmla="*/ 74 w 1041"/>
              <a:gd name="T9" fmla="*/ 134 h 283"/>
              <a:gd name="T10" fmla="*/ 169 w 1041"/>
              <a:gd name="T11" fmla="*/ 134 h 283"/>
              <a:gd name="T12" fmla="*/ 311 w 1041"/>
              <a:gd name="T13" fmla="*/ 0 h 283"/>
              <a:gd name="T14" fmla="*/ 740 w 1041"/>
              <a:gd name="T15" fmla="*/ 0 h 283"/>
              <a:gd name="T16" fmla="*/ 882 w 1041"/>
              <a:gd name="T17" fmla="*/ 134 h 283"/>
              <a:gd name="T18" fmla="*/ 967 w 1041"/>
              <a:gd name="T19" fmla="*/ 134 h 283"/>
              <a:gd name="T20" fmla="*/ 1041 w 1041"/>
              <a:gd name="T21" fmla="*/ 20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1" h="283">
                <a:moveTo>
                  <a:pt x="1041" y="208"/>
                </a:moveTo>
                <a:cubicBezTo>
                  <a:pt x="1041" y="250"/>
                  <a:pt x="1008" y="283"/>
                  <a:pt x="967" y="283"/>
                </a:cubicBezTo>
                <a:cubicBezTo>
                  <a:pt x="74" y="283"/>
                  <a:pt x="74" y="283"/>
                  <a:pt x="74" y="283"/>
                </a:cubicBezTo>
                <a:cubicBezTo>
                  <a:pt x="33" y="283"/>
                  <a:pt x="0" y="250"/>
                  <a:pt x="0" y="208"/>
                </a:cubicBezTo>
                <a:cubicBezTo>
                  <a:pt x="0" y="167"/>
                  <a:pt x="33" y="134"/>
                  <a:pt x="74" y="134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262" y="120"/>
                  <a:pt x="297" y="69"/>
                  <a:pt x="311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754" y="69"/>
                  <a:pt x="789" y="120"/>
                  <a:pt x="882" y="134"/>
                </a:cubicBezTo>
                <a:cubicBezTo>
                  <a:pt x="967" y="134"/>
                  <a:pt x="967" y="134"/>
                  <a:pt x="967" y="134"/>
                </a:cubicBezTo>
                <a:cubicBezTo>
                  <a:pt x="1008" y="134"/>
                  <a:pt x="1041" y="167"/>
                  <a:pt x="1041" y="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76"/>
          <p:cNvSpPr>
            <a:spLocks/>
          </p:cNvSpPr>
          <p:nvPr/>
        </p:nvSpPr>
        <p:spPr bwMode="auto">
          <a:xfrm>
            <a:off x="4916816" y="2626305"/>
            <a:ext cx="371679" cy="811534"/>
          </a:xfrm>
          <a:custGeom>
            <a:avLst/>
            <a:gdLst>
              <a:gd name="T0" fmla="*/ 614 w 719"/>
              <a:gd name="T1" fmla="*/ 0 h 1573"/>
              <a:gd name="T2" fmla="*/ 273 w 719"/>
              <a:gd name="T3" fmla="*/ 0 h 1573"/>
              <a:gd name="T4" fmla="*/ 273 w 719"/>
              <a:gd name="T5" fmla="*/ 1079 h 1573"/>
              <a:gd name="T6" fmla="*/ 63 w 719"/>
              <a:gd name="T7" fmla="*/ 1290 h 1573"/>
              <a:gd name="T8" fmla="*/ 0 w 719"/>
              <a:gd name="T9" fmla="*/ 1290 h 1573"/>
              <a:gd name="T10" fmla="*/ 0 w 719"/>
              <a:gd name="T11" fmla="*/ 1467 h 1573"/>
              <a:gd name="T12" fmla="*/ 105 w 719"/>
              <a:gd name="T13" fmla="*/ 1573 h 1573"/>
              <a:gd name="T14" fmla="*/ 614 w 719"/>
              <a:gd name="T15" fmla="*/ 1573 h 1573"/>
              <a:gd name="T16" fmla="*/ 719 w 719"/>
              <a:gd name="T17" fmla="*/ 1467 h 1573"/>
              <a:gd name="T18" fmla="*/ 719 w 719"/>
              <a:gd name="T19" fmla="*/ 105 h 1573"/>
              <a:gd name="T20" fmla="*/ 614 w 719"/>
              <a:gd name="T21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9" h="1573">
                <a:moveTo>
                  <a:pt x="614" y="0"/>
                </a:moveTo>
                <a:cubicBezTo>
                  <a:pt x="273" y="0"/>
                  <a:pt x="273" y="0"/>
                  <a:pt x="273" y="0"/>
                </a:cubicBezTo>
                <a:cubicBezTo>
                  <a:pt x="273" y="1079"/>
                  <a:pt x="273" y="1079"/>
                  <a:pt x="273" y="1079"/>
                </a:cubicBezTo>
                <a:cubicBezTo>
                  <a:pt x="273" y="1195"/>
                  <a:pt x="179" y="1290"/>
                  <a:pt x="63" y="1290"/>
                </a:cubicBezTo>
                <a:cubicBezTo>
                  <a:pt x="0" y="1290"/>
                  <a:pt x="0" y="1290"/>
                  <a:pt x="0" y="1290"/>
                </a:cubicBezTo>
                <a:cubicBezTo>
                  <a:pt x="0" y="1467"/>
                  <a:pt x="0" y="1467"/>
                  <a:pt x="0" y="1467"/>
                </a:cubicBezTo>
                <a:cubicBezTo>
                  <a:pt x="0" y="1525"/>
                  <a:pt x="47" y="1573"/>
                  <a:pt x="105" y="1573"/>
                </a:cubicBezTo>
                <a:cubicBezTo>
                  <a:pt x="614" y="1573"/>
                  <a:pt x="614" y="1573"/>
                  <a:pt x="614" y="1573"/>
                </a:cubicBezTo>
                <a:cubicBezTo>
                  <a:pt x="672" y="1573"/>
                  <a:pt x="719" y="1525"/>
                  <a:pt x="719" y="1467"/>
                </a:cubicBezTo>
                <a:cubicBezTo>
                  <a:pt x="719" y="105"/>
                  <a:pt x="719" y="105"/>
                  <a:pt x="719" y="105"/>
                </a:cubicBezTo>
                <a:cubicBezTo>
                  <a:pt x="719" y="47"/>
                  <a:pt x="672" y="0"/>
                  <a:pt x="6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77"/>
          <p:cNvSpPr>
            <a:spLocks noEditPoints="1"/>
          </p:cNvSpPr>
          <p:nvPr/>
        </p:nvSpPr>
        <p:spPr bwMode="auto">
          <a:xfrm>
            <a:off x="4021708" y="2485551"/>
            <a:ext cx="980879" cy="752154"/>
          </a:xfrm>
          <a:custGeom>
            <a:avLst/>
            <a:gdLst>
              <a:gd name="T0" fmla="*/ 1899 w 1899"/>
              <a:gd name="T1" fmla="*/ 105 h 1453"/>
              <a:gd name="T2" fmla="*/ 1899 w 1899"/>
              <a:gd name="T3" fmla="*/ 1348 h 1453"/>
              <a:gd name="T4" fmla="*/ 1794 w 1899"/>
              <a:gd name="T5" fmla="*/ 1453 h 1453"/>
              <a:gd name="T6" fmla="*/ 106 w 1899"/>
              <a:gd name="T7" fmla="*/ 1453 h 1453"/>
              <a:gd name="T8" fmla="*/ 0 w 1899"/>
              <a:gd name="T9" fmla="*/ 1348 h 1453"/>
              <a:gd name="T10" fmla="*/ 0 w 1899"/>
              <a:gd name="T11" fmla="*/ 105 h 1453"/>
              <a:gd name="T12" fmla="*/ 106 w 1899"/>
              <a:gd name="T13" fmla="*/ 0 h 1453"/>
              <a:gd name="T14" fmla="*/ 1794 w 1899"/>
              <a:gd name="T15" fmla="*/ 0 h 1453"/>
              <a:gd name="T16" fmla="*/ 1899 w 1899"/>
              <a:gd name="T17" fmla="*/ 105 h 1453"/>
              <a:gd name="T18" fmla="*/ 1725 w 1899"/>
              <a:gd name="T19" fmla="*/ 174 h 1453"/>
              <a:gd name="T20" fmla="*/ 174 w 1899"/>
              <a:gd name="T21" fmla="*/ 174 h 1453"/>
              <a:gd name="T22" fmla="*/ 174 w 1899"/>
              <a:gd name="T23" fmla="*/ 1149 h 1453"/>
              <a:gd name="T24" fmla="*/ 1725 w 1899"/>
              <a:gd name="T25" fmla="*/ 1149 h 1453"/>
              <a:gd name="T26" fmla="*/ 1725 w 1899"/>
              <a:gd name="T27" fmla="*/ 174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9" h="1453">
                <a:moveTo>
                  <a:pt x="1899" y="105"/>
                </a:moveTo>
                <a:cubicBezTo>
                  <a:pt x="1899" y="1348"/>
                  <a:pt x="1899" y="1348"/>
                  <a:pt x="1899" y="1348"/>
                </a:cubicBezTo>
                <a:cubicBezTo>
                  <a:pt x="1899" y="1406"/>
                  <a:pt x="1851" y="1453"/>
                  <a:pt x="1794" y="1453"/>
                </a:cubicBezTo>
                <a:cubicBezTo>
                  <a:pt x="106" y="1453"/>
                  <a:pt x="106" y="1453"/>
                  <a:pt x="106" y="1453"/>
                </a:cubicBezTo>
                <a:cubicBezTo>
                  <a:pt x="47" y="1453"/>
                  <a:pt x="0" y="1406"/>
                  <a:pt x="0" y="1348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6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851" y="0"/>
                  <a:pt x="1899" y="47"/>
                  <a:pt x="1899" y="105"/>
                </a:cubicBezTo>
                <a:close/>
                <a:moveTo>
                  <a:pt x="1725" y="174"/>
                </a:moveTo>
                <a:cubicBezTo>
                  <a:pt x="174" y="174"/>
                  <a:pt x="174" y="174"/>
                  <a:pt x="174" y="174"/>
                </a:cubicBezTo>
                <a:cubicBezTo>
                  <a:pt x="174" y="1149"/>
                  <a:pt x="174" y="1149"/>
                  <a:pt x="174" y="1149"/>
                </a:cubicBezTo>
                <a:cubicBezTo>
                  <a:pt x="1725" y="1149"/>
                  <a:pt x="1725" y="1149"/>
                  <a:pt x="1725" y="1149"/>
                </a:cubicBezTo>
                <a:lnTo>
                  <a:pt x="1725" y="1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6784809" y="29159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426919" y="214636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0061409" y="292360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0061409" y="45542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784809" y="45542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426919" y="534676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7" name="Group 19"/>
          <p:cNvGrpSpPr>
            <a:grpSpLocks noChangeAspect="1"/>
          </p:cNvGrpSpPr>
          <p:nvPr/>
        </p:nvGrpSpPr>
        <p:grpSpPr bwMode="auto">
          <a:xfrm>
            <a:off x="8573477" y="228717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5" name="Group 19"/>
          <p:cNvGrpSpPr>
            <a:grpSpLocks noChangeAspect="1"/>
          </p:cNvGrpSpPr>
          <p:nvPr/>
        </p:nvGrpSpPr>
        <p:grpSpPr bwMode="auto">
          <a:xfrm>
            <a:off x="10207967" y="306822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2" name="Group 19"/>
          <p:cNvGrpSpPr>
            <a:grpSpLocks noChangeAspect="1"/>
          </p:cNvGrpSpPr>
          <p:nvPr/>
        </p:nvGrpSpPr>
        <p:grpSpPr bwMode="auto">
          <a:xfrm>
            <a:off x="10207967" y="4692525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9" name="Group 19"/>
          <p:cNvGrpSpPr>
            <a:grpSpLocks noChangeAspect="1"/>
          </p:cNvGrpSpPr>
          <p:nvPr/>
        </p:nvGrpSpPr>
        <p:grpSpPr bwMode="auto">
          <a:xfrm>
            <a:off x="6931367" y="306822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0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6" name="Group 19"/>
          <p:cNvGrpSpPr>
            <a:grpSpLocks noChangeAspect="1"/>
          </p:cNvGrpSpPr>
          <p:nvPr/>
        </p:nvGrpSpPr>
        <p:grpSpPr bwMode="auto">
          <a:xfrm>
            <a:off x="6931367" y="4692525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19"/>
          <p:cNvGrpSpPr>
            <a:grpSpLocks noChangeAspect="1"/>
          </p:cNvGrpSpPr>
          <p:nvPr/>
        </p:nvGrpSpPr>
        <p:grpSpPr bwMode="auto">
          <a:xfrm>
            <a:off x="8573477" y="5484064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5524454-11A6-4074-B8EB-76E7684D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215" y="3451299"/>
            <a:ext cx="1335024" cy="13350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2A4B-691C-2D41-8DA9-D7EFE238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897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L -0.00026 -0.07153 L -0.12955 -0.07153 L -0.12955 -0.2430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1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69 L -0.00104 -0.07152 L 0.12422 -0.07152 L 0.12422 -0.2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-1213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DEDD5-4CF3-5C48-AE20-332B5AE7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" y="0"/>
            <a:ext cx="118282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4E33C-354C-DC4D-A5E2-B72EB605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448" y="152939"/>
            <a:ext cx="6117570" cy="971715"/>
          </a:xfrm>
        </p:spPr>
        <p:txBody>
          <a:bodyPr>
            <a:normAutofit fontScale="9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1299D5"/>
                </a:solidFill>
              </a:rPr>
              <a:t>JOIN</a:t>
            </a:r>
            <a:r>
              <a:rPr lang="en-US" dirty="0"/>
              <a:t> pattern </a:t>
            </a:r>
            <a:br>
              <a:rPr lang="en-US" dirty="0"/>
            </a:br>
            <a:r>
              <a:rPr lang="en-US" dirty="0"/>
              <a:t>to APPEND weather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99D6-6D1D-1746-B090-2CB5FBCC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05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C210E-BED9-CA43-9C21-8DD12985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B58E8-5C49-1242-9732-EDA9F9C5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420"/>
            <a:ext cx="12192000" cy="403116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4CD81F-365D-7A48-AE70-C11AF8D68DE2}"/>
              </a:ext>
            </a:extLst>
          </p:cNvPr>
          <p:cNvSpPr txBox="1">
            <a:spLocks/>
          </p:cNvSpPr>
          <p:nvPr/>
        </p:nvSpPr>
        <p:spPr>
          <a:xfrm>
            <a:off x="7153087" y="662171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1935368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Organize the file </a:t>
            </a:r>
            <a:r>
              <a:rPr lang="en-US" sz="2400" dirty="0">
                <a:solidFill>
                  <a:srgbClr val="1299D5"/>
                </a:solidFill>
              </a:rPr>
              <a:t>schema’s </a:t>
            </a:r>
            <a:r>
              <a:rPr lang="en-US" sz="2400" dirty="0">
                <a:solidFill>
                  <a:schemeClr val="tx1"/>
                </a:solidFill>
              </a:rPr>
              <a:t>for maximum reuse</a:t>
            </a:r>
          </a:p>
          <a:p>
            <a:r>
              <a:rPr lang="en-US" sz="2400" dirty="0">
                <a:solidFill>
                  <a:srgbClr val="1299D5"/>
                </a:solidFill>
              </a:rPr>
              <a:t>Clean </a:t>
            </a:r>
            <a:r>
              <a:rPr lang="en-US" sz="2400" dirty="0">
                <a:solidFill>
                  <a:schemeClr val="tx1"/>
                </a:solidFill>
              </a:rPr>
              <a:t>the real data (</a:t>
            </a:r>
            <a:r>
              <a:rPr lang="en-US" sz="2400" i="1" dirty="0">
                <a:solidFill>
                  <a:srgbClr val="1A9BD7"/>
                </a:solidFill>
              </a:rPr>
              <a:t>although only a few fields</a:t>
            </a:r>
            <a:r>
              <a:rPr lang="en-US" sz="2400" dirty="0">
                <a:solidFill>
                  <a:schemeClr val="tx1"/>
                </a:solidFill>
              </a:rPr>
              <a:t>)  and append time parameters</a:t>
            </a:r>
          </a:p>
          <a:p>
            <a:r>
              <a:rPr lang="en-US" sz="2400" dirty="0">
                <a:solidFill>
                  <a:srgbClr val="1A9BD7"/>
                </a:solidFill>
              </a:rPr>
              <a:t>Append</a:t>
            </a:r>
            <a:r>
              <a:rPr lang="en-US" sz="2400" dirty="0">
                <a:solidFill>
                  <a:schemeClr val="tx1"/>
                </a:solidFill>
              </a:rPr>
              <a:t> the cleaned data with the weather data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75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consider all the fields in the trip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2845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88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1A543-A1BF-E647-AB26-50DDE86F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14" y="0"/>
            <a:ext cx="51277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C84A6-6972-8B49-88E1-4DC52744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14" y="19589"/>
            <a:ext cx="3945784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TAXI Raw file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7296D-2450-2E4D-9514-4D65DCF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9C8FF-92B7-C543-91A5-64807751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14" y="0"/>
            <a:ext cx="2260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95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84A6-6972-8B49-88E1-4DC52744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14" y="19589"/>
            <a:ext cx="3945784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TAXI CLEAN file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7296D-2450-2E4D-9514-4D65DCF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C5630-93B4-9145-BD5E-ACA84BEA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82" y="0"/>
            <a:ext cx="391143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E36AC4-79C2-DB42-8769-05A76736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82" y="0"/>
            <a:ext cx="2260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50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C805E-FDFE-A445-9B16-2A2760C6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9BF80-125B-C148-8866-30FC45EE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619250"/>
            <a:ext cx="7950200" cy="3619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AD4ED0-82EC-694C-96F5-8AF9FCA21461}"/>
              </a:ext>
            </a:extLst>
          </p:cNvPr>
          <p:cNvSpPr txBox="1">
            <a:spLocks/>
          </p:cNvSpPr>
          <p:nvPr/>
        </p:nvSpPr>
        <p:spPr>
          <a:xfrm>
            <a:off x="8077114" y="19589"/>
            <a:ext cx="3945784" cy="63753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WEATHER CLEAN file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00757-B51A-CC4D-9D28-9660E08E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" y="995310"/>
            <a:ext cx="2260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90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Modify the raw file schema to include all the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a test and validate that you can see all the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Modify the clean file schema to include the new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the clean job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the weather append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29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10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06F3-80E5-1D41-B346-08908323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113596"/>
            <a:ext cx="8908309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CROSS TAB (</a:t>
            </a:r>
            <a:r>
              <a:rPr lang="en-US" dirty="0">
                <a:solidFill>
                  <a:srgbClr val="1A9BD7"/>
                </a:solidFill>
              </a:rPr>
              <a:t>TABLE</a:t>
            </a:r>
            <a:r>
              <a:rPr lang="en-US" dirty="0"/>
              <a:t>) Aggregation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A0EE-DA1C-9B47-83E5-DA83919C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2EB3E-70E2-0946-B23F-51605779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619250"/>
            <a:ext cx="7950200" cy="3619500"/>
          </a:xfrm>
          <a:prstGeom prst="rect">
            <a:avLst/>
          </a:prstGeom>
        </p:spPr>
      </p:pic>
      <p:sp>
        <p:nvSpPr>
          <p:cNvPr id="6" name="Line Callout 2 5">
            <a:extLst>
              <a:ext uri="{FF2B5EF4-FFF2-40B4-BE49-F238E27FC236}">
                <a16:creationId xmlns:a16="http://schemas.microsoft.com/office/drawing/2014/main" id="{B5F71840-3B11-A345-815A-C35EB9FDAE18}"/>
              </a:ext>
            </a:extLst>
          </p:cNvPr>
          <p:cNvSpPr/>
          <p:nvPr/>
        </p:nvSpPr>
        <p:spPr>
          <a:xfrm>
            <a:off x="7677150" y="1013941"/>
            <a:ext cx="3810001" cy="910109"/>
          </a:xfrm>
          <a:prstGeom prst="borderCallout2">
            <a:avLst>
              <a:gd name="adj1" fmla="val 56427"/>
              <a:gd name="adj2" fmla="val -1083"/>
              <a:gd name="adj3" fmla="val 134920"/>
              <a:gd name="adj4" fmla="val -10917"/>
              <a:gd name="adj5" fmla="val 223972"/>
              <a:gd name="adj6" fmla="val -39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Measure (Field) of dataset to apply aggregation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66734831-75EC-4341-9CEF-EBD920E3B087}"/>
              </a:ext>
            </a:extLst>
          </p:cNvPr>
          <p:cNvSpPr/>
          <p:nvPr/>
        </p:nvSpPr>
        <p:spPr>
          <a:xfrm>
            <a:off x="8286750" y="2037646"/>
            <a:ext cx="3810001" cy="70749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178"/>
              <a:gd name="adj6" fmla="val -43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Aggregation function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68C629-2499-8D4E-8388-DE0DB8CFED4B}"/>
              </a:ext>
            </a:extLst>
          </p:cNvPr>
          <p:cNvSpPr/>
          <p:nvPr/>
        </p:nvSpPr>
        <p:spPr>
          <a:xfrm>
            <a:off x="7982392" y="3819525"/>
            <a:ext cx="3810001" cy="8775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4474"/>
              <a:gd name="adj6" fmla="val -60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Group By Field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462D72FA-9AC6-DA43-85DD-4E5F7CF77EB5}"/>
              </a:ext>
            </a:extLst>
          </p:cNvPr>
          <p:cNvSpPr/>
          <p:nvPr/>
        </p:nvSpPr>
        <p:spPr>
          <a:xfrm>
            <a:off x="4191442" y="5364680"/>
            <a:ext cx="6914708" cy="1379724"/>
          </a:xfrm>
          <a:prstGeom prst="borderCallout2">
            <a:avLst>
              <a:gd name="adj1" fmla="val 1491"/>
              <a:gd name="adj2" fmla="val 14395"/>
              <a:gd name="adj3" fmla="val -10245"/>
              <a:gd name="adj4" fmla="val 2756"/>
              <a:gd name="adj5" fmla="val -55896"/>
              <a:gd name="adj6" fmla="val -6055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A9BD7"/>
                </a:solidFill>
              </a:rPr>
              <a:t>Persist</a:t>
            </a:r>
            <a:r>
              <a:rPr lang="en-US" sz="2400" dirty="0"/>
              <a:t> the result to storage. If the input to aggregation is not changed and logic has not changed, the persisted data is automatically used the next time.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8466F-C44F-AA44-9965-95E96662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0" y="1009650"/>
            <a:ext cx="266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3C56-032E-8A49-A97B-74CDDDA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HPCC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C6582-AE45-4C40-A4EB-BCD6AFA53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36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9BD7"/>
                </a:solidFill>
              </a:rPr>
              <a:t>TABLE</a:t>
            </a:r>
            <a:r>
              <a:rPr lang="en-US" sz="2400" dirty="0"/>
              <a:t> function to accomplish the cross tab pattern</a:t>
            </a:r>
          </a:p>
          <a:p>
            <a:r>
              <a:rPr lang="en-US" sz="2400" dirty="0">
                <a:solidFill>
                  <a:srgbClr val="1A9BD7"/>
                </a:solidFill>
              </a:rPr>
              <a:t>ECL</a:t>
            </a:r>
            <a:r>
              <a:rPr lang="en-US" sz="2400" dirty="0">
                <a:solidFill>
                  <a:schemeClr val="tx1"/>
                </a:solidFill>
              </a:rPr>
              <a:t> works uniformly with small, big or complex data</a:t>
            </a:r>
          </a:p>
          <a:p>
            <a:r>
              <a:rPr lang="en-US" sz="2400" dirty="0">
                <a:solidFill>
                  <a:schemeClr val="tx1"/>
                </a:solidFill>
              </a:rPr>
              <a:t>Workflow states can be persisted using </a:t>
            </a:r>
            <a:r>
              <a:rPr lang="en-US" sz="2400" dirty="0">
                <a:solidFill>
                  <a:srgbClr val="1A9BD7"/>
                </a:solidFill>
              </a:rPr>
              <a:t>PERSIST </a:t>
            </a:r>
            <a:r>
              <a:rPr lang="en-US" sz="2400" dirty="0">
                <a:solidFill>
                  <a:schemeClr val="tx1"/>
                </a:solidFill>
              </a:rPr>
              <a:t>to automatically recover from a certain point in the data workflow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the </a:t>
            </a:r>
            <a:r>
              <a:rPr lang="en-US" sz="2400" dirty="0">
                <a:solidFill>
                  <a:srgbClr val="1299D5"/>
                </a:solidFill>
              </a:rPr>
              <a:t>Visualize</a:t>
            </a:r>
            <a:r>
              <a:rPr lang="en-US" sz="2400" dirty="0">
                <a:solidFill>
                  <a:schemeClr val="tx1"/>
                </a:solidFill>
              </a:rPr>
              <a:t> bundle to add visualizations to your output</a:t>
            </a:r>
            <a:endParaRPr lang="en-US" sz="2400" dirty="0">
              <a:solidFill>
                <a:srgbClr val="1A9BD7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8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your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24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Append Boroughs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Bronx, Queens, Manhattan, Brooklyn, Staten Island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the </a:t>
            </a:r>
            <a:r>
              <a:rPr lang="en-US" sz="2400" dirty="0">
                <a:solidFill>
                  <a:srgbClr val="1299D5"/>
                </a:solidFill>
              </a:rPr>
              <a:t>busiest boroughs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the </a:t>
            </a:r>
            <a:r>
              <a:rPr lang="en-US" sz="2400" dirty="0">
                <a:solidFill>
                  <a:srgbClr val="1299D5"/>
                </a:solidFill>
              </a:rPr>
              <a:t>busiest months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is busiest hour of the day?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is the correlation between a rainy day and trips?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Can we develop prediction models to detect trips provided month, day, hour, is raining?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12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55F-AB32-AA47-B1BA-EEA278D6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3C31B-5828-7E47-82D5-59093AEBF9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7984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63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A3CC2-EEAD-8043-A0A2-F399893A65AF}"/>
              </a:ext>
            </a:extLst>
          </p:cNvPr>
          <p:cNvSpPr txBox="1">
            <a:spLocks/>
          </p:cNvSpPr>
          <p:nvPr/>
        </p:nvSpPr>
        <p:spPr>
          <a:xfrm>
            <a:off x="1943100" y="5283160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Lili Xu -  </a:t>
            </a:r>
            <a:r>
              <a:rPr lang="en-US" sz="2400" dirty="0">
                <a:hlinkClick r:id="rId2"/>
              </a:rPr>
              <a:t>Lili.Xu@LexisNexisRisk.com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58014F-BCE9-8C44-81E5-377EF3D38D7A}"/>
              </a:ext>
            </a:extLst>
          </p:cNvPr>
          <p:cNvSpPr txBox="1">
            <a:spLocks/>
          </p:cNvSpPr>
          <p:nvPr/>
        </p:nvSpPr>
        <p:spPr>
          <a:xfrm>
            <a:off x="1943100" y="5960794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Arjuna Chala -  </a:t>
            </a:r>
            <a:r>
              <a:rPr lang="en-US" sz="2400" dirty="0">
                <a:hlinkClick r:id="rId3"/>
              </a:rPr>
              <a:t>Arjuna.Chala@LexisNexisRisk.com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1BEC47-3FD6-C84C-9462-AF63D3418CD9}"/>
              </a:ext>
            </a:extLst>
          </p:cNvPr>
          <p:cNvSpPr txBox="1">
            <a:spLocks/>
          </p:cNvSpPr>
          <p:nvPr/>
        </p:nvSpPr>
        <p:spPr>
          <a:xfrm>
            <a:off x="1943097" y="3828311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4"/>
              </a:rPr>
              <a:t>http://hpccsystems.com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EA23C5-DEF5-A243-A0C4-CA084561A90E}"/>
              </a:ext>
            </a:extLst>
          </p:cNvPr>
          <p:cNvSpPr txBox="1">
            <a:spLocks/>
          </p:cNvSpPr>
          <p:nvPr/>
        </p:nvSpPr>
        <p:spPr>
          <a:xfrm>
            <a:off x="1943097" y="4554996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5"/>
              </a:rPr>
              <a:t>http://github.com/hpcc-systems/Train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902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92F7A-144C-4C6C-85D1-8E7F49B45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5072"/>
            <a:ext cx="12192000" cy="4695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7A406-B712-9A43-83E4-11158658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9997" y="6341745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5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9303-90C3-E441-97BE-C725133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Let us get some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EE88-8224-4D4B-A9CC-393C6A1D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1317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8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9"/>
            <a:ext cx="7729728" cy="730937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D27AF-54EE-E944-A87F-6D56CADF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4" y="1854750"/>
            <a:ext cx="10803775" cy="45295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9C43F-B967-AA42-8F9F-B1DB0F37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159" y="63372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4B36A4-9251-8A41-AB11-5978D2909C63}"/>
              </a:ext>
            </a:extLst>
          </p:cNvPr>
          <p:cNvSpPr txBox="1">
            <a:spLocks/>
          </p:cNvSpPr>
          <p:nvPr/>
        </p:nvSpPr>
        <p:spPr>
          <a:xfrm>
            <a:off x="504825" y="995713"/>
            <a:ext cx="4962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Cluster - </a:t>
            </a:r>
            <a:r>
              <a:rPr lang="en-US" sz="2400" dirty="0">
                <a:solidFill>
                  <a:schemeClr val="tx1"/>
                </a:solidFill>
                <a:hlinkClick r:id="rId3" tooltip="http://18.188.145.196:8010/#/stub/Main-DL/Activity-DL/Gr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http://18.188.145.196:8010/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89FE18-39EF-2240-827B-419C1FEF89A1}"/>
              </a:ext>
            </a:extLst>
          </p:cNvPr>
          <p:cNvSpPr txBox="1">
            <a:spLocks/>
          </p:cNvSpPr>
          <p:nvPr/>
        </p:nvSpPr>
        <p:spPr>
          <a:xfrm>
            <a:off x="6515098" y="995713"/>
            <a:ext cx="5506822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4"/>
              </a:rPr>
              <a:t>http://github.com/hpcc-systems/Train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944108"/>
      </p:ext>
    </p:extLst>
  </p:cSld>
  <p:clrMapOvr>
    <a:masterClrMapping/>
  </p:clrMapOvr>
</p:sld>
</file>

<file path=ppt/theme/theme1.xml><?xml version="1.0" encoding="utf-8"?>
<a:theme xmlns:a="http://schemas.openxmlformats.org/drawingml/2006/main" name="1_LNRS - 2016 Template">
  <a:themeElements>
    <a:clrScheme name="Custom 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45197</TotalTime>
  <Words>1316</Words>
  <Application>Microsoft Macintosh PowerPoint</Application>
  <PresentationFormat>Widescreen</PresentationFormat>
  <Paragraphs>339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Droid Serif</vt:lpstr>
      <vt:lpstr>Gill Sans MT</vt:lpstr>
      <vt:lpstr>Source Sans Pro</vt:lpstr>
      <vt:lpstr>Source Sans Pro Semibold</vt:lpstr>
      <vt:lpstr>1_LNRS - 2016 Template</vt:lpstr>
      <vt:lpstr>Parcel</vt:lpstr>
      <vt:lpstr>NY Taxi Data Lake Analytics</vt:lpstr>
      <vt:lpstr>Why?  What is A use case that HPCC Systems solves?</vt:lpstr>
      <vt:lpstr>How does HPCC Systems  help?</vt:lpstr>
      <vt:lpstr>The HPCC Systems Components</vt:lpstr>
      <vt:lpstr>Scale from Small to Big</vt:lpstr>
      <vt:lpstr>Why HPCC Systems?</vt:lpstr>
      <vt:lpstr>PowerPoint Presentation</vt:lpstr>
      <vt:lpstr>Let us get some practice</vt:lpstr>
      <vt:lpstr>The Cluster</vt:lpstr>
      <vt:lpstr>The Data Source</vt:lpstr>
      <vt:lpstr>The code and presentation</vt:lpstr>
      <vt:lpstr>But we will start small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check – what have we learnt?</vt:lpstr>
      <vt:lpstr>ECL Basics</vt:lpstr>
      <vt:lpstr>PowerPoint Presentation</vt:lpstr>
      <vt:lpstr>PowerPoint Presentation</vt:lpstr>
      <vt:lpstr>PowerPoint Presentation</vt:lpstr>
      <vt:lpstr>Read DATA</vt:lpstr>
      <vt:lpstr>About ECL</vt:lpstr>
      <vt:lpstr>PowerPoint Presentation</vt:lpstr>
      <vt:lpstr>PowerPoint Presentation</vt:lpstr>
      <vt:lpstr>PowerPoint Presentation</vt:lpstr>
      <vt:lpstr>Read and extract fields</vt:lpstr>
      <vt:lpstr>PowerPoint Presentation</vt:lpstr>
      <vt:lpstr>READ AND EXTRACT FIELDS (REUSABLE USING RECORD)</vt:lpstr>
      <vt:lpstr>READ AND EXTRACT FIELDS (REUSABLE USING MODULE)</vt:lpstr>
      <vt:lpstr>Quick check – what have we learnt?</vt:lpstr>
      <vt:lpstr>Transform Data</vt:lpstr>
      <vt:lpstr>The project Transform pattern</vt:lpstr>
      <vt:lpstr>PowerPoint Presentation</vt:lpstr>
      <vt:lpstr>PowerPoint Presentation</vt:lpstr>
      <vt:lpstr>PowerPoint Presentation</vt:lpstr>
      <vt:lpstr>The join transform pattern</vt:lpstr>
      <vt:lpstr>PowerPoint Presentation</vt:lpstr>
      <vt:lpstr>PowerPoint Presentation</vt:lpstr>
      <vt:lpstr>PowerPoint Presentation</vt:lpstr>
      <vt:lpstr>Quick check – what have we learnt?</vt:lpstr>
      <vt:lpstr>EVEN more practice - The actual Data</vt:lpstr>
      <vt:lpstr>Some housekeeping</vt:lpstr>
      <vt:lpstr>PowerPoint Presentation</vt:lpstr>
      <vt:lpstr>Use the PROJECT pattern to clean the data</vt:lpstr>
      <vt:lpstr>PowerPoint Presentation</vt:lpstr>
      <vt:lpstr>Use the JOIN pattern  to APPEND weather DATA</vt:lpstr>
      <vt:lpstr>PowerPoint Presentation</vt:lpstr>
      <vt:lpstr>Quick check – what have we learnt?</vt:lpstr>
      <vt:lpstr>Why not consider all the fields in the trip data?</vt:lpstr>
      <vt:lpstr>TAXI Raw file layout</vt:lpstr>
      <vt:lpstr>TAXI CLEAN file layout</vt:lpstr>
      <vt:lpstr>PowerPoint Presentation</vt:lpstr>
      <vt:lpstr>Problem statement</vt:lpstr>
      <vt:lpstr>AGGREGATION</vt:lpstr>
      <vt:lpstr>THE CROSS TAB (TABLE) Aggregation pattern</vt:lpstr>
      <vt:lpstr>Quick check – what have we learnt?</vt:lpstr>
      <vt:lpstr>Fine tuning your skills</vt:lpstr>
      <vt:lpstr>Suggested next steps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arjuna chala</cp:lastModifiedBy>
  <cp:revision>1204</cp:revision>
  <dcterms:created xsi:type="dcterms:W3CDTF">2015-07-26T09:19:47Z</dcterms:created>
  <dcterms:modified xsi:type="dcterms:W3CDTF">2019-01-10T14:31:56Z</dcterms:modified>
</cp:coreProperties>
</file>